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notesMasterIdLst>
    <p:notesMasterId r:id="rId64"/>
  </p:notesMasterIdLst>
  <p:handoutMasterIdLst>
    <p:handoutMasterId r:id="rId65"/>
  </p:handoutMasterIdLst>
  <p:sldIdLst>
    <p:sldId id="758" r:id="rId2"/>
    <p:sldId id="768" r:id="rId3"/>
    <p:sldId id="777" r:id="rId4"/>
    <p:sldId id="759" r:id="rId5"/>
    <p:sldId id="340" r:id="rId6"/>
    <p:sldId id="581" r:id="rId7"/>
    <p:sldId id="535" r:id="rId8"/>
    <p:sldId id="563" r:id="rId9"/>
    <p:sldId id="352" r:id="rId10"/>
    <p:sldId id="769" r:id="rId11"/>
    <p:sldId id="772" r:id="rId12"/>
    <p:sldId id="559" r:id="rId13"/>
    <p:sldId id="780" r:id="rId14"/>
    <p:sldId id="418" r:id="rId15"/>
    <p:sldId id="539" r:id="rId16"/>
    <p:sldId id="588" r:id="rId17"/>
    <p:sldId id="261" r:id="rId18"/>
    <p:sldId id="575" r:id="rId19"/>
    <p:sldId id="594" r:id="rId20"/>
    <p:sldId id="576" r:id="rId21"/>
    <p:sldId id="483" r:id="rId22"/>
    <p:sldId id="566" r:id="rId23"/>
    <p:sldId id="485" r:id="rId24"/>
    <p:sldId id="487" r:id="rId25"/>
    <p:sldId id="488" r:id="rId26"/>
    <p:sldId id="489" r:id="rId27"/>
    <p:sldId id="490" r:id="rId28"/>
    <p:sldId id="567" r:id="rId29"/>
    <p:sldId id="491" r:id="rId30"/>
    <p:sldId id="493" r:id="rId31"/>
    <p:sldId id="494" r:id="rId32"/>
    <p:sldId id="568" r:id="rId33"/>
    <p:sldId id="497" r:id="rId34"/>
    <p:sldId id="498" r:id="rId35"/>
    <p:sldId id="595" r:id="rId36"/>
    <p:sldId id="502" r:id="rId37"/>
    <p:sldId id="504" r:id="rId38"/>
    <p:sldId id="597" r:id="rId39"/>
    <p:sldId id="507" r:id="rId40"/>
    <p:sldId id="510" r:id="rId41"/>
    <p:sldId id="779" r:id="rId42"/>
    <p:sldId id="513" r:id="rId43"/>
    <p:sldId id="573" r:id="rId44"/>
    <p:sldId id="775" r:id="rId45"/>
    <p:sldId id="773" r:id="rId46"/>
    <p:sldId id="781" r:id="rId47"/>
    <p:sldId id="763" r:id="rId48"/>
    <p:sldId id="764" r:id="rId49"/>
    <p:sldId id="765" r:id="rId50"/>
    <p:sldId id="766" r:id="rId51"/>
    <p:sldId id="767" r:id="rId52"/>
    <p:sldId id="338" r:id="rId53"/>
    <p:sldId id="330" r:id="rId54"/>
    <p:sldId id="405" r:id="rId55"/>
    <p:sldId id="379" r:id="rId56"/>
    <p:sldId id="342" r:id="rId57"/>
    <p:sldId id="778" r:id="rId58"/>
    <p:sldId id="399" r:id="rId59"/>
    <p:sldId id="368" r:id="rId60"/>
    <p:sldId id="369" r:id="rId61"/>
    <p:sldId id="376" r:id="rId62"/>
    <p:sldId id="774" r:id="rId63"/>
  </p:sldIdLst>
  <p:sldSz cx="9144000" cy="6858000" type="screen4x3"/>
  <p:notesSz cx="9906000" cy="6794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FD1643-268C-4B4D-9257-8ACC18ADA9AD}">
          <p14:sldIdLst>
            <p14:sldId id="758"/>
            <p14:sldId id="768"/>
            <p14:sldId id="777"/>
            <p14:sldId id="759"/>
            <p14:sldId id="340"/>
            <p14:sldId id="581"/>
            <p14:sldId id="535"/>
            <p14:sldId id="563"/>
            <p14:sldId id="352"/>
            <p14:sldId id="769"/>
            <p14:sldId id="772"/>
            <p14:sldId id="559"/>
            <p14:sldId id="780"/>
            <p14:sldId id="418"/>
            <p14:sldId id="539"/>
            <p14:sldId id="588"/>
            <p14:sldId id="261"/>
            <p14:sldId id="575"/>
          </p14:sldIdLst>
        </p14:section>
        <p14:section name="Question and answer type" id="{09163BEE-0CB5-4B93-8A1C-40F61ACAFA4D}">
          <p14:sldIdLst>
            <p14:sldId id="594"/>
            <p14:sldId id="576"/>
            <p14:sldId id="483"/>
            <p14:sldId id="566"/>
            <p14:sldId id="485"/>
            <p14:sldId id="487"/>
            <p14:sldId id="488"/>
            <p14:sldId id="489"/>
            <p14:sldId id="490"/>
            <p14:sldId id="567"/>
            <p14:sldId id="491"/>
            <p14:sldId id="493"/>
            <p14:sldId id="494"/>
            <p14:sldId id="568"/>
            <p14:sldId id="497"/>
            <p14:sldId id="498"/>
          </p14:sldIdLst>
        </p14:section>
        <p14:section name="Passage retrieval and answer extraction" id="{AF3C57A2-7411-4BF5-B1A5-1CF4EB52D954}">
          <p14:sldIdLst>
            <p14:sldId id="595"/>
            <p14:sldId id="502"/>
            <p14:sldId id="504"/>
            <p14:sldId id="597"/>
            <p14:sldId id="507"/>
            <p14:sldId id="510"/>
            <p14:sldId id="779"/>
            <p14:sldId id="513"/>
            <p14:sldId id="573"/>
            <p14:sldId id="775"/>
          </p14:sldIdLst>
        </p14:section>
        <p14:section name="Summary" id="{2CB41C0F-FF3F-4796-92C1-A61EC11AD7FA}">
          <p14:sldIdLst>
            <p14:sldId id="773"/>
          </p14:sldIdLst>
        </p14:section>
        <p14:section name="Backup" id="{E9D2FF38-6A71-42D5-8722-F590618B81E7}">
          <p14:sldIdLst/>
        </p14:section>
        <p14:section name="Project questions" id="{62C4F995-B844-45FB-B8DE-608EFBD22E45}">
          <p14:sldIdLst>
            <p14:sldId id="781"/>
            <p14:sldId id="763"/>
            <p14:sldId id="764"/>
            <p14:sldId id="765"/>
            <p14:sldId id="766"/>
            <p14:sldId id="767"/>
          </p14:sldIdLst>
        </p14:section>
        <p14:section name="Knowledge bases" id="{0F384E61-F5EF-4369-B520-C60B717C8C80}">
          <p14:sldIdLst>
            <p14:sldId id="338"/>
            <p14:sldId id="330"/>
            <p14:sldId id="405"/>
            <p14:sldId id="379"/>
            <p14:sldId id="342"/>
            <p14:sldId id="778"/>
            <p14:sldId id="399"/>
            <p14:sldId id="368"/>
            <p14:sldId id="369"/>
            <p14:sldId id="376"/>
            <p14:sldId id="7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9900"/>
    <a:srgbClr val="9DBB61"/>
    <a:srgbClr val="0000A0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1" autoAdjust="0"/>
    <p:restoredTop sz="88092" autoAdjust="0"/>
  </p:normalViewPr>
  <p:slideViewPr>
    <p:cSldViewPr>
      <p:cViewPr varScale="1">
        <p:scale>
          <a:sx n="66" d="100"/>
          <a:sy n="66" d="100"/>
        </p:scale>
        <p:origin x="48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1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3444"/>
    </p:cViewPr>
  </p:sorterViewPr>
  <p:notesViewPr>
    <p:cSldViewPr>
      <p:cViewPr varScale="1">
        <p:scale>
          <a:sx n="82" d="100"/>
          <a:sy n="82" d="100"/>
        </p:scale>
        <p:origin x="-3906" y="-102"/>
      </p:cViewPr>
      <p:guideLst>
        <p:guide orient="horz" pos="2140"/>
        <p:guide pos="312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11110" y="0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endParaRPr lang="pt-P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6453596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11110" y="6453596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13395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11110" y="0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>
              <a:defRPr sz="1300"/>
            </a:lvl1pPr>
          </a:lstStyle>
          <a:p>
            <a:fld id="{6A49F383-E41C-4207-848C-404CD6607477}" type="datetimeFigureOut">
              <a:rPr lang="pt-PT" smtClean="0"/>
              <a:pPr/>
              <a:t>21/11/2020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54375" y="509588"/>
            <a:ext cx="3397250" cy="2547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0601" y="3227388"/>
            <a:ext cx="7924800" cy="3057525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3596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>
              <a:defRPr sz="13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11110" y="6453596"/>
            <a:ext cx="4292599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r">
              <a:defRPr sz="1300"/>
            </a:lvl1pPr>
          </a:lstStyle>
          <a:p>
            <a:fld id="{491E422E-1DAE-4A4E-AC44-2B8656B9CB42}" type="slidenum">
              <a:rPr lang="pt-PT" smtClean="0"/>
              <a:pPr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02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C8F228-47A9-EA47-92CC-A6272FA8C734}" type="slidenum">
              <a:rPr lang="en-US"/>
              <a:pPr/>
              <a:t>7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35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3150" y="704850"/>
            <a:ext cx="4699000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1427E3-2CE7-DF4C-909C-74A3A9482931}" type="slidenum">
              <a:rPr lang="en-US"/>
              <a:pPr/>
              <a:t>36</a:t>
            </a:fld>
            <a:endParaRPr 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70F98A-9BE9-9949-BB63-D58A4B7217F4}" type="slidenum">
              <a:rPr lang="en-US"/>
              <a:pPr/>
              <a:t>37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425583-8D82-384E-B1CF-89B6A5C46972}" type="slidenum">
              <a:rPr lang="en-US"/>
              <a:pPr/>
              <a:t>38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C8F228-47A9-EA47-92CC-A6272FA8C734}" type="slidenum">
              <a:rPr lang="en-US"/>
              <a:pPr/>
              <a:t>46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30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a latent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32DD9B8-21BD-D44B-9807-A38DF4C9D867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99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37824" indent="-28377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35113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89159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43204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497249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51295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05340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59385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69A479C-1317-43B9-90E6-587C4BE794B2}" type="slidenum">
              <a:rPr lang="de-DE" sz="1200" b="0"/>
              <a:pPr eaLnBrk="1" hangingPunct="1"/>
              <a:t>60</a:t>
            </a:fld>
            <a:endParaRPr lang="de-DE" sz="1200" b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6913"/>
            <a:ext cx="4554537" cy="3414712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3450" y="4359519"/>
            <a:ext cx="4869501" cy="413678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1967" eaLnBrk="1" hangingPunct="1"/>
            <a:r>
              <a:rPr lang="en-GB" dirty="0">
                <a:latin typeface="Arial" pitchFamily="34" charset="0"/>
              </a:rPr>
              <a:t>Disambiguate by bringing together consistent</a:t>
            </a:r>
            <a:r>
              <a:rPr lang="en-GB" baseline="0" dirty="0">
                <a:latin typeface="Arial" pitchFamily="34" charset="0"/>
              </a:rPr>
              <a:t> grouping.</a:t>
            </a:r>
          </a:p>
          <a:p>
            <a:pPr defTabSz="781967" eaLnBrk="1" hangingPunct="1"/>
            <a:endParaRPr lang="en-GB" dirty="0">
              <a:latin typeface="Arial" pitchFamily="34" charset="0"/>
            </a:endParaRPr>
          </a:p>
        </p:txBody>
      </p:sp>
      <p:sp>
        <p:nvSpPr>
          <p:cNvPr id="43013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37824" indent="-28377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35113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89159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43204" indent="-227023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497249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51295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05340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59385" indent="-22702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56293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425583-8D82-384E-B1CF-89B6A5C46972}" type="slidenum">
              <a:rPr lang="en-US"/>
              <a:pPr/>
              <a:t>13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19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3150" y="704850"/>
            <a:ext cx="4699000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425583-8D82-384E-B1CF-89B6A5C46972}" type="slidenum">
              <a:rPr lang="en-US"/>
              <a:pPr/>
              <a:t>20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0D5E96-B54A-6041-B07E-6C3027C838D6}" type="slidenum">
              <a:rPr lang="en-US"/>
              <a:pPr/>
              <a:t>21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0D5E96-B54A-6041-B07E-6C3027C838D6}" type="slidenum">
              <a:rPr lang="en-US"/>
              <a:pPr/>
              <a:t>22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76-2952-894B-84FF-39A0BAF6E1B0}" type="slidenum">
              <a:rPr lang="en-US"/>
              <a:pPr/>
              <a:t>26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21B976-2952-894B-84FF-39A0BAF6E1B0}" type="slidenum">
              <a:rPr lang="en-US"/>
              <a:pPr/>
              <a:t>27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80D88-37D0-40C5-8F41-6AAC24CA5146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0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63DC7-03F9-4506-95A2-DEBD0383C218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7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D99A9-79C4-4D8C-AFBB-0F5C8B16D9D0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1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BF30C-5070-416C-9593-FA12CC259C5C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47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5DFE7-B2FA-4EE0-9EF7-C7F37D06EF5D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59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5FEDB-BA69-4794-ABC7-4400C304C90D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40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1A610-A671-422A-9C11-26CD228598DD}" type="datetime1">
              <a:rPr lang="en-US" smtClean="0"/>
              <a:t>11/21/2020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2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428A-1F0B-419E-A9D7-8496486CB3C8}" type="datetime1">
              <a:rPr lang="en-US" smtClean="0"/>
              <a:t>11/21/2020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4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DA627-8A39-463E-8258-6C7F0FB9139F}" type="datetime1">
              <a:rPr lang="en-US" smtClean="0"/>
              <a:t>11/21/2020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9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B0EEA-5728-47B8-BAC0-8D2A98C86870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0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4FB18-355A-4E3F-9CEF-1844E2DDF6F2}" type="datetime1">
              <a:rPr lang="en-US" smtClean="0"/>
              <a:t>11/21/2020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5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00200"/>
            <a:ext cx="7886700" cy="457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A5DAD-C393-4198-8F55-9BC1041EABD9}" type="datetime1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7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trec.nist.gov/data/wapost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smarco.org/dataset.aspx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trec-car.cs.unh.edu/datarelease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7.1443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~jurafsky/slp3/25.pdf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noProof="0" dirty="0"/>
              <a:t>Question Answering</a:t>
            </a:r>
            <a:br>
              <a:rPr lang="en-US" sz="3600" noProof="0" dirty="0"/>
            </a:br>
            <a:r>
              <a:rPr lang="en-US" sz="2000" noProof="0" dirty="0"/>
              <a:t>Type of questions, passage retrieval, answer extraction</a:t>
            </a:r>
            <a:endParaRPr lang="en-US" sz="1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Information Retrieval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444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B753-37A1-47BF-85EB-BBC01EF9A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IR-based Question Answering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808D8-40BF-4784-B373-A711065C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C4A62-3CB8-4FDA-B0A3-491DCD4F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0989"/>
            <a:ext cx="8382000" cy="1591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B33C02-787B-4D0A-B445-6B8EBD44B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201625"/>
            <a:ext cx="5257800" cy="21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2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50350-8373-42A3-8827-EC9FF3C2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BC754-F0C7-4CD1-BB55-B46D4A0D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43200"/>
            <a:ext cx="4140255" cy="1681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B797C5-9A72-4F17-BC56-73BC86A26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8600"/>
            <a:ext cx="5249721" cy="64008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24E38C-09AD-4943-85A1-5355B76B74D4}"/>
              </a:ext>
            </a:extLst>
          </p:cNvPr>
          <p:cNvSpPr/>
          <p:nvPr/>
        </p:nvSpPr>
        <p:spPr>
          <a:xfrm>
            <a:off x="381000" y="3657600"/>
            <a:ext cx="2514600" cy="228600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ECFA5F-B4BE-4DB4-AA4A-BA213EEF11CA}"/>
              </a:ext>
            </a:extLst>
          </p:cNvPr>
          <p:cNvSpPr/>
          <p:nvPr/>
        </p:nvSpPr>
        <p:spPr>
          <a:xfrm>
            <a:off x="3124200" y="1377383"/>
            <a:ext cx="5105400" cy="328491"/>
          </a:xfrm>
          <a:prstGeom prst="roundRect">
            <a:avLst>
              <a:gd name="adj" fmla="val 20469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4B9B1C-C94A-44AA-874E-8FF7A307A7D4}"/>
              </a:ext>
            </a:extLst>
          </p:cNvPr>
          <p:cNvSpPr/>
          <p:nvPr/>
        </p:nvSpPr>
        <p:spPr>
          <a:xfrm>
            <a:off x="3162299" y="5714999"/>
            <a:ext cx="5211621" cy="777873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826E2-F10D-4FC6-ADC5-EC334C778CCE}"/>
              </a:ext>
            </a:extLst>
          </p:cNvPr>
          <p:cNvSpPr txBox="1"/>
          <p:nvPr/>
        </p:nvSpPr>
        <p:spPr>
          <a:xfrm>
            <a:off x="7004862" y="1335371"/>
            <a:ext cx="10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Question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6AB26-6688-41C7-A2E3-9EBA1928F982}"/>
              </a:ext>
            </a:extLst>
          </p:cNvPr>
          <p:cNvSpPr txBox="1"/>
          <p:nvPr/>
        </p:nvSpPr>
        <p:spPr>
          <a:xfrm>
            <a:off x="6248400" y="3125569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Answer </a:t>
            </a:r>
          </a:p>
          <a:p>
            <a:pPr algn="ctr"/>
            <a:r>
              <a:rPr lang="en-US" b="1" dirty="0">
                <a:solidFill>
                  <a:schemeClr val="accent2"/>
                </a:solidFill>
              </a:rPr>
              <a:t>(passage retrieval)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92B1B6-4371-4969-A54C-0A0E42D51C67}"/>
              </a:ext>
            </a:extLst>
          </p:cNvPr>
          <p:cNvSpPr/>
          <p:nvPr/>
        </p:nvSpPr>
        <p:spPr>
          <a:xfrm>
            <a:off x="3143250" y="1770228"/>
            <a:ext cx="5105400" cy="3563772"/>
          </a:xfrm>
          <a:prstGeom prst="roundRect">
            <a:avLst>
              <a:gd name="adj" fmla="val 5928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8422A-835B-4767-9A6C-D92377CD6171}"/>
              </a:ext>
            </a:extLst>
          </p:cNvPr>
          <p:cNvSpPr txBox="1"/>
          <p:nvPr/>
        </p:nvSpPr>
        <p:spPr>
          <a:xfrm>
            <a:off x="6149494" y="5871985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Expansion questions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E41637-2E4A-43BB-8D23-6B8C4571E90E}"/>
              </a:ext>
            </a:extLst>
          </p:cNvPr>
          <p:cNvCxnSpPr>
            <a:cxnSpLocks/>
          </p:cNvCxnSpPr>
          <p:nvPr/>
        </p:nvCxnSpPr>
        <p:spPr>
          <a:xfrm flipV="1">
            <a:off x="1981200" y="1704704"/>
            <a:ext cx="1143000" cy="18790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  <p:bldP spid="10" grpId="0"/>
      <p:bldP spid="11" grpId="0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IR-based Factoid QA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r>
              <a:rPr lang="en-US" dirty="0"/>
              <a:t>QUESTION PROCESSING</a:t>
            </a:r>
          </a:p>
          <a:p>
            <a:pPr lvl="1"/>
            <a:r>
              <a:rPr lang="en-US" dirty="0"/>
              <a:t>Detect question type, answer type, focus, relations</a:t>
            </a:r>
          </a:p>
          <a:p>
            <a:pPr lvl="1"/>
            <a:r>
              <a:rPr lang="en-US" dirty="0"/>
              <a:t>Formulate queries to send to a search engine</a:t>
            </a:r>
          </a:p>
          <a:p>
            <a:r>
              <a:rPr lang="en-US" dirty="0"/>
              <a:t>PASSAGE RETRIEVAL</a:t>
            </a:r>
          </a:p>
          <a:p>
            <a:pPr lvl="1"/>
            <a:r>
              <a:rPr lang="en-US" dirty="0"/>
              <a:t>Retrieve ranked documents</a:t>
            </a:r>
          </a:p>
          <a:p>
            <a:pPr lvl="1"/>
            <a:r>
              <a:rPr lang="en-US" dirty="0"/>
              <a:t>Break into suitable passages and </a:t>
            </a:r>
            <a:r>
              <a:rPr lang="en-US" dirty="0" err="1"/>
              <a:t>rerank</a:t>
            </a:r>
            <a:endParaRPr lang="en-US" dirty="0"/>
          </a:p>
          <a:p>
            <a:r>
              <a:rPr lang="en-US" dirty="0"/>
              <a:t>ANSWER PROCESSING</a:t>
            </a:r>
          </a:p>
          <a:p>
            <a:pPr lvl="1"/>
            <a:r>
              <a:rPr lang="en-US" dirty="0"/>
              <a:t>Extract candidate answers</a:t>
            </a:r>
          </a:p>
          <a:p>
            <a:pPr lvl="1"/>
            <a:r>
              <a:rPr lang="en-US" dirty="0"/>
              <a:t>Rank candidates </a:t>
            </a:r>
          </a:p>
          <a:p>
            <a:pPr lvl="2"/>
            <a:r>
              <a:rPr lang="en-US" dirty="0"/>
              <a:t>using evidence from the text and external sources</a:t>
            </a:r>
          </a:p>
        </p:txBody>
      </p:sp>
    </p:spTree>
    <p:extLst>
      <p:ext uri="{BB962C8B-B14F-4D97-AF65-F5344CB8AC3E}">
        <p14:creationId xmlns:p14="http://schemas.microsoft.com/office/powerpoint/2010/main" val="390468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Factoid Q/A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14F20C92-F6E7-2E42-B820-9D71ACB65FE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" y="2057400"/>
            <a:ext cx="8458200" cy="261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8527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wikiped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70" y="2442967"/>
            <a:ext cx="2313328" cy="2043440"/>
          </a:xfrm>
          <a:prstGeom prst="rect">
            <a:avLst/>
          </a:prstGeom>
          <a:ln w="12700">
            <a:miter lim="400000"/>
          </a:ln>
        </p:spPr>
      </p:pic>
      <p:sp>
        <p:nvSpPr>
          <p:cNvPr id="692" name="Shape 692"/>
          <p:cNvSpPr/>
          <p:nvPr/>
        </p:nvSpPr>
        <p:spPr>
          <a:xfrm>
            <a:off x="2961772" y="4091171"/>
            <a:ext cx="5866620" cy="1200625"/>
          </a:xfrm>
          <a:prstGeom prst="rect">
            <a:avLst/>
          </a:prstGeom>
          <a:solidFill>
            <a:srgbClr val="FFD479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 dirty="0" err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WebQuestions</a:t>
            </a:r>
            <a:r>
              <a:rPr sz="225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(</a:t>
            </a:r>
            <a:r>
              <a:rPr sz="2250" kern="0" dirty="0" err="1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Berant</a:t>
            </a:r>
            <a:r>
              <a:rPr sz="225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et al, 2013)</a:t>
            </a:r>
          </a:p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Q:</a:t>
            </a:r>
            <a:r>
              <a:rPr sz="225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 What part of the atom did </a:t>
            </a:r>
          </a:p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kern="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Chadwick discover?  </a:t>
            </a:r>
            <a:r>
              <a:rPr sz="2250" b="1" kern="0" baseline="12500" dirty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A:</a:t>
            </a:r>
            <a:r>
              <a:rPr sz="2250" kern="0" baseline="12500" dirty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neutron</a:t>
            </a:r>
          </a:p>
        </p:txBody>
      </p:sp>
      <p:sp>
        <p:nvSpPr>
          <p:cNvPr id="693" name="Shape 693"/>
          <p:cNvSpPr/>
          <p:nvPr/>
        </p:nvSpPr>
        <p:spPr>
          <a:xfrm>
            <a:off x="2950843" y="2643908"/>
            <a:ext cx="5848760" cy="1200625"/>
          </a:xfrm>
          <a:prstGeom prst="rect">
            <a:avLst/>
          </a:prstGeom>
          <a:solidFill>
            <a:srgbClr val="D4FB79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defTabSz="410751" fontAlgn="auto" hangingPunct="0">
              <a:spcBef>
                <a:spcPts val="2953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TREC </a:t>
            </a:r>
          </a:p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Q:</a:t>
            </a:r>
            <a:r>
              <a:rPr sz="225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 What U.S. state’s motto is “Live free or Die”?  </a:t>
            </a:r>
            <a:r>
              <a:rPr sz="2250" b="1" kern="0" baseline="1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A:</a:t>
            </a:r>
            <a:r>
              <a:rPr sz="2250" kern="0" baseline="125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New Hampshire</a:t>
            </a:r>
          </a:p>
        </p:txBody>
      </p:sp>
      <p:sp>
        <p:nvSpPr>
          <p:cNvPr id="694" name="Shape 694"/>
          <p:cNvSpPr/>
          <p:nvPr/>
        </p:nvSpPr>
        <p:spPr>
          <a:xfrm>
            <a:off x="2941913" y="5436645"/>
            <a:ext cx="5866619" cy="1200625"/>
          </a:xfrm>
          <a:prstGeom prst="rect">
            <a:avLst/>
          </a:prstGeom>
          <a:solidFill>
            <a:srgbClr val="D4FB79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defTabSz="410751" fontAlgn="auto" hangingPunct="0">
              <a:spcBef>
                <a:spcPts val="2953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WikiMovies </a:t>
            </a:r>
            <a:r>
              <a:rPr sz="225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(Miller et al, 2016)</a:t>
            </a:r>
            <a:endParaRPr sz="2250" b="1" kern="0">
              <a:solidFill>
                <a:srgbClr val="0000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Q:</a:t>
            </a:r>
            <a:r>
              <a:rPr sz="225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 Who wrote the film Gigli?  </a:t>
            </a:r>
            <a:r>
              <a:rPr sz="2250" b="1" kern="0" baseline="1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A:</a:t>
            </a:r>
            <a:r>
              <a:rPr sz="2250" kern="0" baseline="125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Martin Brest</a:t>
            </a:r>
          </a:p>
        </p:txBody>
      </p:sp>
      <p:sp>
        <p:nvSpPr>
          <p:cNvPr id="695" name="Shape 695"/>
          <p:cNvSpPr/>
          <p:nvPr/>
        </p:nvSpPr>
        <p:spPr>
          <a:xfrm>
            <a:off x="2941913" y="1342616"/>
            <a:ext cx="5866619" cy="1108166"/>
          </a:xfrm>
          <a:prstGeom prst="rect">
            <a:avLst/>
          </a:prstGeom>
          <a:solidFill>
            <a:srgbClr val="FFD479">
              <a:alpha val="3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/>
          <a:lstStyle/>
          <a:p>
            <a:pPr defTabSz="410751" fontAlgn="auto" hangingPunct="0">
              <a:spcBef>
                <a:spcPts val="2953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SQuAD</a:t>
            </a:r>
          </a:p>
          <a:p>
            <a:pPr defTabSz="410751" fontAlgn="auto" hangingPunct="0">
              <a:spcBef>
                <a:spcPts val="0"/>
              </a:spcBef>
              <a:spcAft>
                <a:spcPts val="0"/>
              </a:spcAft>
              <a:defRPr sz="3200">
                <a:solidFill>
                  <a:srgbClr val="000000"/>
                </a:solidFill>
              </a:defRPr>
            </a:pPr>
            <a:r>
              <a:rPr sz="2250" b="1" kern="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Q:</a:t>
            </a:r>
            <a:r>
              <a:rPr sz="2250" kern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 How many of Warsaw's inhabitants spoke Polish in 1933? </a:t>
            </a:r>
            <a:r>
              <a:rPr sz="2250" b="1" kern="0" baseline="1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rPr>
              <a:t>A: </a:t>
            </a:r>
            <a:r>
              <a:rPr sz="2250" kern="0" baseline="125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833,500</a:t>
            </a:r>
          </a:p>
        </p:txBody>
      </p:sp>
      <p:sp>
        <p:nvSpPr>
          <p:cNvPr id="696" name="Shape 696"/>
          <p:cNvSpPr/>
          <p:nvPr/>
        </p:nvSpPr>
        <p:spPr>
          <a:xfrm flipV="1">
            <a:off x="2274390" y="2088374"/>
            <a:ext cx="616013" cy="142758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35719" tIns="35719" rIns="35719" bIns="35719" anchor="ctr"/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687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97" name="Shape 697"/>
          <p:cNvSpPr/>
          <p:nvPr/>
        </p:nvSpPr>
        <p:spPr>
          <a:xfrm flipV="1">
            <a:off x="2274094" y="3389820"/>
            <a:ext cx="545939" cy="748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687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2291977" y="3516827"/>
            <a:ext cx="585790" cy="10610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687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2266307" y="3480206"/>
            <a:ext cx="616149" cy="24247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 algn="ctr" defTabSz="410751" fontAlgn="auto" hangingPunct="0">
              <a:spcBef>
                <a:spcPts val="0"/>
              </a:spcBef>
              <a:spcAft>
                <a:spcPts val="0"/>
              </a:spcAft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pPr>
            <a:endParaRPr sz="1687" kern="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 sz="5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4000" dirty="0"/>
              <a:t>Open-domain Question Answering</a:t>
            </a:r>
          </a:p>
        </p:txBody>
      </p:sp>
      <p:sp>
        <p:nvSpPr>
          <p:cNvPr id="700" name="Shape 700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defTabSz="410751"/>
          </a:lstStyle>
          <a:p>
            <a:fld id="{86CB4B4D-7CA3-9044-876B-883B54F8677D}" type="slidenum">
              <a:rPr/>
              <a:pPr/>
              <a:t>14</a:t>
            </a:fld>
            <a:endParaRPr/>
          </a:p>
        </p:txBody>
      </p:sp>
      <p:pic>
        <p:nvPicPr>
          <p:cNvPr id="702" name="Freebase_Logo_optimis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764" y="4166722"/>
            <a:ext cx="1332357" cy="243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omdb.png"/>
          <p:cNvPicPr>
            <a:picLocks noChangeAspect="1"/>
          </p:cNvPicPr>
          <p:nvPr/>
        </p:nvPicPr>
        <p:blipFill>
          <a:blip r:embed="rId4"/>
          <a:srcRect r="33705" b="39618"/>
          <a:stretch>
            <a:fillRect/>
          </a:stretch>
        </p:blipFill>
        <p:spPr>
          <a:xfrm>
            <a:off x="7950186" y="5404070"/>
            <a:ext cx="890449" cy="3871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3959741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Knowledge-based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Build a semantic representation of the query</a:t>
            </a:r>
          </a:p>
          <a:p>
            <a:pPr lvl="1"/>
            <a:r>
              <a:rPr lang="en-US" dirty="0"/>
              <a:t>Times, dates, locations, entities, numeric quantities</a:t>
            </a:r>
          </a:p>
          <a:p>
            <a:pPr lvl="1"/>
            <a:endParaRPr lang="en-US" dirty="0"/>
          </a:p>
          <a:p>
            <a:r>
              <a:rPr lang="en-US" dirty="0"/>
              <a:t>Map from this semantics to query structured data  or resources</a:t>
            </a:r>
          </a:p>
          <a:p>
            <a:pPr lvl="1"/>
            <a:r>
              <a:rPr lang="en-US" dirty="0"/>
              <a:t>Geospatial databases</a:t>
            </a:r>
          </a:p>
          <a:p>
            <a:pPr lvl="1"/>
            <a:r>
              <a:rPr lang="en-US" dirty="0"/>
              <a:t>Ontologies (Wikipedia </a:t>
            </a:r>
            <a:r>
              <a:rPr lang="en-US" dirty="0" err="1"/>
              <a:t>infoboxes</a:t>
            </a:r>
            <a:r>
              <a:rPr lang="en-US" dirty="0"/>
              <a:t>, </a:t>
            </a:r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 err="1"/>
              <a:t>WordNet</a:t>
            </a:r>
            <a:r>
              <a:rPr lang="en-US" dirty="0"/>
              <a:t>, </a:t>
            </a:r>
            <a:r>
              <a:rPr lang="en-US" dirty="0" err="1"/>
              <a:t>Yago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Restaurant review sources and reservation services</a:t>
            </a:r>
          </a:p>
          <a:p>
            <a:pPr lvl="1"/>
            <a:r>
              <a:rPr lang="en-US" dirty="0"/>
              <a:t>Scientific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28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Wolfram Alpha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 descr="alph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2719"/>
            <a:ext cx="7467600" cy="46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54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r>
              <a:rPr lang="en-US" dirty="0"/>
              <a:t>Knowledge bases</a:t>
            </a:r>
          </a:p>
        </p:txBody>
      </p:sp>
      <p:grpSp>
        <p:nvGrpSpPr>
          <p:cNvPr id="134" name="Google Shape;134;p21"/>
          <p:cNvGrpSpPr/>
          <p:nvPr/>
        </p:nvGrpSpPr>
        <p:grpSpPr>
          <a:xfrm>
            <a:off x="609601" y="2659266"/>
            <a:ext cx="7905454" cy="2397910"/>
            <a:chOff x="-25399" y="577062"/>
            <a:chExt cx="10540605" cy="3197213"/>
          </a:xfrm>
        </p:grpSpPr>
        <p:sp>
          <p:nvSpPr>
            <p:cNvPr id="135" name="Google Shape;135;p21"/>
            <p:cNvSpPr/>
            <p:nvPr/>
          </p:nvSpPr>
          <p:spPr>
            <a:xfrm>
              <a:off x="1020487" y="577062"/>
              <a:ext cx="1098562" cy="1098562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t="-10999" b="-10999"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393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7" name="Google Shape;137;p21"/>
            <p:cNvSpPr txBox="1"/>
            <p:nvPr/>
          </p:nvSpPr>
          <p:spPr>
            <a:xfrm>
              <a:off x="393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700"/>
              </a:pPr>
              <a:r>
                <a:rPr lang="en-US" sz="1275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English Wikipedia </a:t>
              </a:r>
              <a:endParaRPr sz="12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393" y="2347861"/>
              <a:ext cx="3138750" cy="142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39" name="Google Shape;139;p21"/>
            <p:cNvSpPr txBox="1"/>
            <p:nvPr/>
          </p:nvSpPr>
          <p:spPr>
            <a:xfrm>
              <a:off x="-25399" y="2347860"/>
              <a:ext cx="3164543" cy="14264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US" sz="975" u="sng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TREC Complex Answer Retrieval v2.1</a:t>
              </a:r>
              <a:r>
                <a:rPr lang="en-US" sz="9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(may increase to 3.0 pending availability)</a:t>
              </a:r>
              <a:endParaRPr sz="1350" dirty="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Article paragraph content from Wikipedia (Wikipedia dump from December 20, 2016)</a:t>
              </a:r>
              <a:endParaRPr sz="1350" dirty="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Approximately 5 Million articles</a:t>
              </a:r>
              <a:endParaRPr sz="1350" dirty="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data is publicly available</a:t>
              </a:r>
              <a:endParaRPr sz="1350" dirty="0"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08518" y="577062"/>
              <a:ext cx="1098562" cy="109856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3688425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2" name="Google Shape;142;p21"/>
            <p:cNvSpPr txBox="1"/>
            <p:nvPr/>
          </p:nvSpPr>
          <p:spPr>
            <a:xfrm>
              <a:off x="3688425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700"/>
              </a:pPr>
              <a:r>
                <a:rPr lang="en-US" sz="1275" b="1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Web data</a:t>
              </a:r>
              <a:endParaRPr sz="127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3688425" y="2347861"/>
              <a:ext cx="3138750" cy="142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4" name="Google Shape;144;p21"/>
            <p:cNvSpPr txBox="1"/>
            <p:nvPr/>
          </p:nvSpPr>
          <p:spPr>
            <a:xfrm>
              <a:off x="3688425" y="2347861"/>
              <a:ext cx="3138750" cy="142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US" sz="975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/>
                </a:rPr>
                <a:t>MS MARCO </a:t>
              </a: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Passage Reranking data</a:t>
              </a:r>
              <a:endParaRPr sz="135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 million answer candidates from Bing search</a:t>
              </a:r>
              <a:endParaRPr sz="135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This data is publicly available</a:t>
              </a:r>
              <a:endParaRPr sz="1350"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8396550" y="577062"/>
              <a:ext cx="1098562" cy="109856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21996" r="-21996"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7376456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7" name="Google Shape;147;p21"/>
            <p:cNvSpPr txBox="1"/>
            <p:nvPr/>
          </p:nvSpPr>
          <p:spPr>
            <a:xfrm>
              <a:off x="7376456" y="1813104"/>
              <a:ext cx="3138750" cy="47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700"/>
              </a:pPr>
              <a:r>
                <a:rPr lang="en-US" sz="1275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Washington Post news collection</a:t>
              </a:r>
              <a:endParaRPr sz="127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7376456" y="2347861"/>
              <a:ext cx="3138750" cy="142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149" name="Google Shape;149;p21"/>
            <p:cNvSpPr txBox="1"/>
            <p:nvPr/>
          </p:nvSpPr>
          <p:spPr>
            <a:xfrm>
              <a:off x="7376456" y="2347861"/>
              <a:ext cx="3138750" cy="14264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1300"/>
              </a:pPr>
              <a:r>
                <a:rPr lang="en-US" sz="975" u="sng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8"/>
                </a:rPr>
                <a:t>TREC Washington Post Corpus</a:t>
              </a: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used by the TREC News Track</a:t>
              </a:r>
              <a:endParaRPr sz="135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608,180 news articles and blog posts from 2012 through 2017</a:t>
              </a:r>
              <a:endParaRPr sz="1350"/>
            </a:p>
            <a:p>
              <a:pPr algn="ctr">
                <a:lnSpc>
                  <a:spcPct val="90000"/>
                </a:lnSpc>
                <a:spcBef>
                  <a:spcPts val="341"/>
                </a:spcBef>
                <a:buClr>
                  <a:srgbClr val="000000"/>
                </a:buClr>
                <a:buSzPts val="1300"/>
              </a:pPr>
              <a:r>
                <a:rPr lang="en-US" sz="97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NOTE: This collection requires a data license agreement.</a:t>
              </a:r>
              <a:endParaRPr sz="135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approaches (IBM Watson)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shallow semantic representation of the query</a:t>
            </a:r>
          </a:p>
          <a:p>
            <a:pPr lvl="5"/>
            <a:endParaRPr lang="en-US" dirty="0"/>
          </a:p>
          <a:p>
            <a:r>
              <a:rPr lang="en-US" dirty="0"/>
              <a:t>Generate answer candidates using IR methods</a:t>
            </a:r>
          </a:p>
          <a:p>
            <a:pPr lvl="1"/>
            <a:r>
              <a:rPr lang="en-US" dirty="0"/>
              <a:t>Augmented with ontologies and semi-structured data</a:t>
            </a:r>
          </a:p>
          <a:p>
            <a:pPr lvl="4"/>
            <a:endParaRPr lang="en-US" dirty="0"/>
          </a:p>
          <a:p>
            <a:r>
              <a:rPr lang="en-US" dirty="0"/>
              <a:t>Score each candidate using richer knowledge sources</a:t>
            </a:r>
          </a:p>
          <a:p>
            <a:pPr lvl="1"/>
            <a:r>
              <a:rPr lang="en-US" dirty="0"/>
              <a:t>Geospatial databases</a:t>
            </a:r>
          </a:p>
          <a:p>
            <a:pPr lvl="1"/>
            <a:r>
              <a:rPr lang="en-US" dirty="0"/>
              <a:t>Temporal reasoning</a:t>
            </a:r>
          </a:p>
          <a:p>
            <a:pPr lvl="1"/>
            <a:r>
              <a:rPr lang="en-US" dirty="0"/>
              <a:t>Taxonomical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06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>
            <a:normAutofit/>
          </a:bodyPr>
          <a:lstStyle/>
          <a:p>
            <a:r>
              <a:rPr lang="en-US" sz="4800" dirty="0"/>
              <a:t>Question Answering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/>
          <a:p>
            <a:r>
              <a:rPr lang="en-US" dirty="0"/>
              <a:t>Answer Types and Query Formulation</a:t>
            </a:r>
          </a:p>
        </p:txBody>
      </p:sp>
    </p:spTree>
    <p:extLst>
      <p:ext uri="{BB962C8B-B14F-4D97-AF65-F5344CB8AC3E}">
        <p14:creationId xmlns:p14="http://schemas.microsoft.com/office/powerpoint/2010/main" val="32676242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834B0-E8E8-4B92-8B0A-9C0F9C42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simple search?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AFDAD-605C-4F38-9263-A490A035A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5144A-37A2-4525-BD68-D2292A1F1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CC8617-48A9-451C-85E2-18BBC701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70" y="1585252"/>
            <a:ext cx="4341730" cy="2276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314AE7-4023-4DCA-9B7C-07567825B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83"/>
          <a:stretch/>
        </p:blipFill>
        <p:spPr>
          <a:xfrm>
            <a:off x="2170865" y="2462125"/>
            <a:ext cx="4497470" cy="2448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22E3FA-D25F-47B1-BDC2-EF3CD23E0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659942"/>
            <a:ext cx="4341730" cy="2511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57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Factoid Q/A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14F20C92-F6E7-2E42-B820-9D71ACB65FE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" y="2057400"/>
            <a:ext cx="8458200" cy="261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0107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Question Processing</a:t>
            </a:r>
            <a:br>
              <a:rPr lang="en-US" dirty="0"/>
            </a:br>
            <a:r>
              <a:rPr lang="en-US" sz="2200" dirty="0"/>
              <a:t>Things to extract from the question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414F15-FD40-410C-8D3A-E16E0EF2A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Answer Type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Decide the </a:t>
            </a:r>
            <a:r>
              <a:rPr lang="en-US" b="1" dirty="0"/>
              <a:t>named entity type </a:t>
            </a:r>
            <a:r>
              <a:rPr lang="en-US" dirty="0"/>
              <a:t>(person, place) of the answer</a:t>
            </a:r>
            <a:endParaRPr lang="en-US" b="1" dirty="0"/>
          </a:p>
          <a:p>
            <a:pPr>
              <a:lnSpc>
                <a:spcPct val="90000"/>
              </a:lnSpc>
            </a:pPr>
            <a:r>
              <a:rPr lang="en-US" dirty="0"/>
              <a:t>Query Formulation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Choose </a:t>
            </a:r>
            <a:r>
              <a:rPr lang="en-US" b="1" dirty="0"/>
              <a:t>query keywords </a:t>
            </a:r>
            <a:r>
              <a:rPr lang="en-US" dirty="0"/>
              <a:t>for the IR system</a:t>
            </a:r>
          </a:p>
          <a:p>
            <a:pPr>
              <a:lnSpc>
                <a:spcPct val="90000"/>
              </a:lnSpc>
            </a:pPr>
            <a:r>
              <a:rPr lang="en-US" dirty="0"/>
              <a:t>Question Type classification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Is this a definition question, a math question, a list question?</a:t>
            </a:r>
          </a:p>
          <a:p>
            <a:pPr>
              <a:lnSpc>
                <a:spcPct val="90000"/>
              </a:lnSpc>
            </a:pPr>
            <a:r>
              <a:rPr lang="en-US" dirty="0"/>
              <a:t>Focus Detection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Find the question words that are replaced by the answer</a:t>
            </a:r>
          </a:p>
          <a:p>
            <a:pPr>
              <a:lnSpc>
                <a:spcPct val="90000"/>
              </a:lnSpc>
            </a:pPr>
            <a:r>
              <a:rPr lang="en-US" dirty="0"/>
              <a:t>Relation Extraction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Find relations between entities in the question</a:t>
            </a:r>
            <a:endParaRPr lang="en-US" dirty="0"/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148A8E31-5390-F747-B1DA-CC182341B44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0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DC91DFAB-42A4-40B9-83BF-C11FE146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Processing</a:t>
            </a:r>
          </a:p>
        </p:txBody>
      </p:sp>
      <p:sp>
        <p:nvSpPr>
          <p:cNvPr id="2970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00FF"/>
                </a:solidFill>
              </a:rPr>
              <a:t>They’re the two states you could be reentering if you’re crossing Florida’s northern border</a:t>
            </a:r>
          </a:p>
          <a:p>
            <a:endParaRPr lang="en-US" dirty="0"/>
          </a:p>
          <a:p>
            <a:r>
              <a:rPr lang="en-US" dirty="0"/>
              <a:t>Answer Type:  </a:t>
            </a:r>
            <a:r>
              <a:rPr lang="en-US" dirty="0">
                <a:solidFill>
                  <a:srgbClr val="0000FF"/>
                </a:solidFill>
              </a:rPr>
              <a:t>US state</a:t>
            </a:r>
          </a:p>
          <a:p>
            <a:r>
              <a:rPr lang="en-US" dirty="0"/>
              <a:t>Query:  </a:t>
            </a:r>
            <a:r>
              <a:rPr lang="en-US" dirty="0">
                <a:solidFill>
                  <a:srgbClr val="0000FF"/>
                </a:solidFill>
              </a:rPr>
              <a:t>two states, border, Florida, north</a:t>
            </a:r>
          </a:p>
          <a:p>
            <a:r>
              <a:rPr lang="en-US" dirty="0"/>
              <a:t>Focus: </a:t>
            </a:r>
            <a:r>
              <a:rPr lang="en-US" dirty="0">
                <a:solidFill>
                  <a:srgbClr val="0000FF"/>
                </a:solidFill>
              </a:rPr>
              <a:t>the two states</a:t>
            </a:r>
          </a:p>
          <a:p>
            <a:r>
              <a:rPr lang="en-US" dirty="0"/>
              <a:t>Relations:  </a:t>
            </a:r>
            <a:r>
              <a:rPr lang="en-US" dirty="0">
                <a:solidFill>
                  <a:srgbClr val="0000FF"/>
                </a:solidFill>
              </a:rPr>
              <a:t>borders(Florida, ?x, north)</a:t>
            </a:r>
          </a:p>
        </p:txBody>
      </p:sp>
      <p:sp>
        <p:nvSpPr>
          <p:cNvPr id="2970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148A8E31-5390-F747-B1DA-CC182341B44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1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Answer Type Detection: Named Entities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i="1" dirty="0"/>
              <a:t>Who founded Virgin Airlines?</a:t>
            </a:r>
          </a:p>
          <a:p>
            <a:pPr lvl="1"/>
            <a:r>
              <a:rPr lang="en-US" sz="2800" dirty="0"/>
              <a:t> PERSON </a:t>
            </a:r>
          </a:p>
          <a:p>
            <a:endParaRPr lang="en-US" sz="2800" i="1" dirty="0"/>
          </a:p>
          <a:p>
            <a:r>
              <a:rPr lang="en-US" sz="2800" i="1" dirty="0"/>
              <a:t>What Canadian city has the largest population?</a:t>
            </a:r>
          </a:p>
          <a:p>
            <a:pPr lvl="1"/>
            <a:r>
              <a:rPr lang="en-US" sz="2800" i="1" dirty="0"/>
              <a:t> CITY.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94546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Answer Type Taxonomy</a:t>
            </a:r>
          </a:p>
        </p:txBody>
      </p:sp>
      <p:sp>
        <p:nvSpPr>
          <p:cNvPr id="52531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6 coarse classes</a:t>
            </a:r>
          </a:p>
          <a:p>
            <a:pPr lvl="1"/>
            <a:r>
              <a:rPr lang="en-US" dirty="0"/>
              <a:t>ABBEVIATION, ENTITY, DESCRIPTION, HUMAN, LOCATION, NUMERIC</a:t>
            </a:r>
          </a:p>
          <a:p>
            <a:endParaRPr lang="en-US" dirty="0"/>
          </a:p>
          <a:p>
            <a:r>
              <a:rPr lang="en-US" dirty="0"/>
              <a:t>50 finer classes</a:t>
            </a:r>
          </a:p>
          <a:p>
            <a:pPr lvl="1"/>
            <a:r>
              <a:rPr lang="en-US" dirty="0"/>
              <a:t>LOCATION: city, country, mountain…</a:t>
            </a:r>
          </a:p>
          <a:p>
            <a:pPr lvl="1"/>
            <a:r>
              <a:rPr lang="en-US" dirty="0"/>
              <a:t>HUMAN: group, individual, title, description</a:t>
            </a:r>
          </a:p>
          <a:p>
            <a:pPr lvl="1"/>
            <a:r>
              <a:rPr lang="en-US" dirty="0"/>
              <a:t>ENTITY: animal, body, color, currency…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07340F9-CC27-B34B-A00C-B3580F274D94}" type="slidenum">
              <a:rPr lang="en-US"/>
              <a:pPr/>
              <a:t>24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85800" y="6342283"/>
            <a:ext cx="594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Xin</a:t>
            </a:r>
            <a:r>
              <a:rPr lang="it-IT" sz="1600" dirty="0"/>
              <a:t> Li, Dan Roth. 2002. Learning </a:t>
            </a:r>
            <a:r>
              <a:rPr lang="it-IT" sz="1600" dirty="0" err="1"/>
              <a:t>Question</a:t>
            </a:r>
            <a:r>
              <a:rPr lang="it-IT" sz="1600" dirty="0"/>
              <a:t> </a:t>
            </a:r>
            <a:r>
              <a:rPr lang="it-IT" sz="1600" dirty="0" err="1"/>
              <a:t>Classifiers</a:t>
            </a:r>
            <a:r>
              <a:rPr lang="it-IT" sz="1600" dirty="0"/>
              <a:t>. COLING'02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2108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781800" y="5600700"/>
            <a:ext cx="1905000" cy="342900"/>
          </a:xfrm>
          <a:prstGeom prst="rect">
            <a:avLst/>
          </a:prstGeom>
        </p:spPr>
        <p:txBody>
          <a:bodyPr/>
          <a:lstStyle/>
          <a:p>
            <a:fld id="{932AE0EE-BE7F-164C-97AD-D4058D034480}" type="slidenum">
              <a:rPr lang="en-US"/>
              <a:pPr/>
              <a:t>25</a:t>
            </a:fld>
            <a:endParaRPr lang="en-US"/>
          </a:p>
        </p:txBody>
      </p:sp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Part of Li &amp; Roth’s Answer Type Taxonomy</a:t>
            </a:r>
            <a:endParaRPr lang="es-ES" dirty="0"/>
          </a:p>
        </p:txBody>
      </p:sp>
      <p:pic>
        <p:nvPicPr>
          <p:cNvPr id="10" name="Picture 9" descr="answertyp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39000" cy="38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14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Answer Types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BA2EE2C7-AF21-6C48-B594-8DA2B4529AB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411524" name="Picture 4" descr="answer-typ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981200"/>
            <a:ext cx="5935980" cy="38219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9365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More Answer Types</a:t>
            </a:r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BA2EE2C7-AF21-6C48-B594-8DA2B4529AB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411524" name="Picture 4" descr="answer-types"/>
          <p:cNvPicPr>
            <a:picLocks noChangeAspect="1" noChangeArrowheads="1"/>
          </p:cNvPicPr>
          <p:nvPr/>
        </p:nvPicPr>
        <p:blipFill rotWithShape="1">
          <a:blip r:embed="rId3"/>
          <a:srcRect l="1259"/>
          <a:stretch/>
        </p:blipFill>
        <p:spPr bwMode="auto">
          <a:xfrm>
            <a:off x="1143000" y="1905000"/>
            <a:ext cx="5976366" cy="388315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262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Answer Types in Jeopardy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r>
              <a:rPr lang="en-US" dirty="0"/>
              <a:t>2500 answer types in 20,000 Jeopardy question sample</a:t>
            </a:r>
          </a:p>
          <a:p>
            <a:r>
              <a:rPr lang="en-US" dirty="0"/>
              <a:t>The most frequent 200 answer types cover &lt; 50% of data</a:t>
            </a:r>
          </a:p>
          <a:p>
            <a:r>
              <a:rPr lang="en-US" dirty="0"/>
              <a:t>The 40 most frequent Jeopardy answer types</a:t>
            </a:r>
          </a:p>
          <a:p>
            <a:pPr lvl="1"/>
            <a:r>
              <a:rPr lang="en-US" dirty="0"/>
              <a:t>he, country, city, man, film, state, she, author, group, here, company, president, capital, star, novel, character, woman, river, island, king, song, part, series, sport, singer, actor, play, team,  show, actress, animal, presidential, composer, musical, nation, book, title, leader,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10F35DC5-7E65-8247-99AB-4E984F8A921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6392719"/>
            <a:ext cx="73914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/>
              <a:t>Ferrucci</a:t>
            </a:r>
            <a:r>
              <a:rPr lang="en-US" sz="1300" dirty="0"/>
              <a:t> et al. 2010. Building Watson: An Overview of the </a:t>
            </a:r>
            <a:r>
              <a:rPr lang="en-US" sz="1300" dirty="0" err="1"/>
              <a:t>DeepQA</a:t>
            </a:r>
            <a:r>
              <a:rPr lang="en-US" sz="1300" dirty="0"/>
              <a:t> Project. AI Magazine. Fall 2010. 59-79.</a:t>
            </a:r>
          </a:p>
        </p:txBody>
      </p:sp>
    </p:spTree>
    <p:extLst>
      <p:ext uri="{BB962C8B-B14F-4D97-AF65-F5344CB8AC3E}">
        <p14:creationId xmlns:p14="http://schemas.microsoft.com/office/powerpoint/2010/main" val="3660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/>
              <a:t>Answer Type Detection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Hand-written rules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Hybrids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61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E801-8F8C-455E-8911-056F5F830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based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08543-FDD5-459E-97DA-48C2B80D1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EED38-0D28-4D43-A777-B260B3056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70204"/>
            <a:ext cx="8001000" cy="2181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40097E-6A86-4F9F-A16F-68AB3EDB836C}"/>
              </a:ext>
            </a:extLst>
          </p:cNvPr>
          <p:cNvSpPr txBox="1"/>
          <p:nvPr/>
        </p:nvSpPr>
        <p:spPr>
          <a:xfrm>
            <a:off x="571500" y="5833131"/>
            <a:ext cx="76009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de Vries, H.,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Bahdanau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D., &amp; Manning, C. (2020). Towards ecologically valid research on language user interfaces. </a:t>
            </a:r>
            <a:r>
              <a:rPr lang="en-US" sz="14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arXiv:2007.14435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sz="1400" dirty="0">
                <a:hlinkClick r:id="rId3"/>
              </a:rPr>
              <a:t>https://arxiv.org/abs/2007.14435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3966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Answer Type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A8BF9-3EFE-415B-91BC-23B9265DB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 expression-based rules  can get some cases: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Who {</a:t>
            </a:r>
            <a:r>
              <a:rPr lang="en-US" dirty="0" err="1">
                <a:solidFill>
                  <a:srgbClr val="0000FF"/>
                </a:solidFill>
              </a:rPr>
              <a:t>is|was|are|were</a:t>
            </a:r>
            <a:r>
              <a:rPr lang="en-US" dirty="0">
                <a:solidFill>
                  <a:srgbClr val="0000FF"/>
                </a:solidFill>
              </a:rPr>
              <a:t>} PERSON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PERSON (YEAR – YEAR)</a:t>
            </a:r>
          </a:p>
          <a:p>
            <a:r>
              <a:rPr lang="en-US" dirty="0"/>
              <a:t>Other rules use the </a:t>
            </a:r>
            <a:r>
              <a:rPr lang="en-US" b="1" dirty="0">
                <a:solidFill>
                  <a:srgbClr val="0000FF"/>
                </a:solidFill>
              </a:rPr>
              <a:t>question headword</a:t>
            </a:r>
            <a:r>
              <a:rPr lang="en-US" dirty="0"/>
              <a:t>:</a:t>
            </a:r>
          </a:p>
          <a:p>
            <a:pPr marL="457200" lvl="1" indent="0">
              <a:buNone/>
            </a:pPr>
            <a:r>
              <a:rPr lang="en-US" dirty="0"/>
              <a:t> (the headword of the first noun phrase after the wh-word)</a:t>
            </a:r>
            <a:br>
              <a:rPr lang="en-US" dirty="0"/>
            </a:br>
            <a:endParaRPr lang="en-US" dirty="0"/>
          </a:p>
          <a:p>
            <a:pPr lvl="1"/>
            <a:r>
              <a:rPr lang="en-US" sz="2400" dirty="0"/>
              <a:t>Which </a:t>
            </a:r>
            <a:r>
              <a:rPr lang="en-US" sz="2400" b="1" dirty="0">
                <a:solidFill>
                  <a:srgbClr val="0000FF"/>
                </a:solidFill>
              </a:rPr>
              <a:t>city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in China has the largest number of foreign financial companies?</a:t>
            </a:r>
          </a:p>
          <a:p>
            <a:pPr lvl="1"/>
            <a:r>
              <a:rPr lang="en-US" sz="2400" dirty="0"/>
              <a:t>What is the state </a:t>
            </a:r>
            <a:r>
              <a:rPr lang="en-US" sz="2400" b="1" dirty="0">
                <a:solidFill>
                  <a:srgbClr val="0000FF"/>
                </a:solidFill>
              </a:rPr>
              <a:t>flower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of California?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24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/>
              <a:t>Answer Type Detection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r>
              <a:rPr lang="en-US" dirty="0"/>
              <a:t>Most often, we treat the problem as machine learning classification </a:t>
            </a:r>
          </a:p>
          <a:p>
            <a:pPr lvl="1"/>
            <a:r>
              <a:rPr lang="en-US" b="1" dirty="0"/>
              <a:t>Define</a:t>
            </a:r>
            <a:r>
              <a:rPr lang="en-US" dirty="0"/>
              <a:t> a taxonomy of question types</a:t>
            </a:r>
          </a:p>
          <a:p>
            <a:pPr lvl="1"/>
            <a:r>
              <a:rPr lang="en-US" b="1" dirty="0"/>
              <a:t>Annotate</a:t>
            </a:r>
            <a:r>
              <a:rPr lang="en-US" dirty="0"/>
              <a:t> training data for each question type</a:t>
            </a:r>
          </a:p>
          <a:p>
            <a:pPr lvl="1"/>
            <a:r>
              <a:rPr lang="en-US" b="1" dirty="0"/>
              <a:t>Train</a:t>
            </a:r>
            <a:r>
              <a:rPr lang="en-US" dirty="0"/>
              <a:t> classifiers for each question class using a rich set of features.</a:t>
            </a:r>
          </a:p>
          <a:p>
            <a:pPr lvl="2"/>
            <a:r>
              <a:rPr lang="en-US" dirty="0"/>
              <a:t>features include those hand-written rules!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96D4CDF-956F-E242-9304-D6A65E22F39A}" type="slidenum">
              <a:rPr lang="en-US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275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for Answer Type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Question words and phrases</a:t>
            </a:r>
          </a:p>
          <a:p>
            <a:r>
              <a:rPr lang="en-US" sz="2800" dirty="0"/>
              <a:t>Part-of-speech tags</a:t>
            </a:r>
          </a:p>
          <a:p>
            <a:r>
              <a:rPr lang="en-US" sz="2800" dirty="0"/>
              <a:t>Parse features (headwords)</a:t>
            </a:r>
          </a:p>
          <a:p>
            <a:r>
              <a:rPr lang="en-US" sz="2800" dirty="0"/>
              <a:t>Named Entities</a:t>
            </a:r>
          </a:p>
          <a:p>
            <a:r>
              <a:rPr lang="en-US" sz="2800" dirty="0"/>
              <a:t>Semantically related words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6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Keyword Selection Algorithm</a:t>
            </a:r>
          </a:p>
        </p:txBody>
      </p:sp>
      <p:sp>
        <p:nvSpPr>
          <p:cNvPr id="451587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1. Select all non-stop words in quotations</a:t>
            </a:r>
          </a:p>
          <a:p>
            <a:pPr marL="0" indent="0">
              <a:buNone/>
            </a:pPr>
            <a:r>
              <a:rPr lang="en-US" dirty="0"/>
              <a:t>2. Select all NNP words in recognized named entities</a:t>
            </a:r>
          </a:p>
          <a:p>
            <a:pPr marL="0" indent="0">
              <a:buNone/>
            </a:pPr>
            <a:r>
              <a:rPr lang="en-US" dirty="0"/>
              <a:t>3. Select all complex </a:t>
            </a:r>
            <a:r>
              <a:rPr lang="en-US" dirty="0" err="1"/>
              <a:t>nominals</a:t>
            </a:r>
            <a:r>
              <a:rPr lang="en-US" dirty="0"/>
              <a:t> with their adjectival modifiers</a:t>
            </a:r>
          </a:p>
          <a:p>
            <a:pPr marL="0" indent="0">
              <a:buNone/>
            </a:pPr>
            <a:r>
              <a:rPr lang="en-US" dirty="0"/>
              <a:t>4. Select all other complex </a:t>
            </a:r>
            <a:r>
              <a:rPr lang="en-US" dirty="0" err="1"/>
              <a:t>nominals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5. Select all nouns with their adjectival modifiers</a:t>
            </a:r>
          </a:p>
          <a:p>
            <a:pPr marL="0" indent="0">
              <a:buNone/>
            </a:pPr>
            <a:r>
              <a:rPr lang="en-US" dirty="0"/>
              <a:t>6. Select all other nouns</a:t>
            </a:r>
          </a:p>
          <a:p>
            <a:pPr marL="0" indent="0">
              <a:buNone/>
            </a:pPr>
            <a:r>
              <a:rPr lang="en-US" dirty="0"/>
              <a:t>7. Select all verbs </a:t>
            </a:r>
            <a:endParaRPr lang="en-US" dirty="0">
              <a:sym typeface="Wingdings" charset="2"/>
            </a:endParaRPr>
          </a:p>
          <a:p>
            <a:pPr marL="0" indent="0">
              <a:buNone/>
            </a:pPr>
            <a:r>
              <a:rPr lang="en-US" dirty="0">
                <a:sym typeface="Wingdings" charset="2"/>
              </a:rPr>
              <a:t>8. Select all adverbs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9. Select the QFW word (skipped in all previous steps) </a:t>
            </a:r>
            <a:endParaRPr lang="en-US" dirty="0">
              <a:sym typeface="Wingdings" charset="2"/>
            </a:endParaRPr>
          </a:p>
          <a:p>
            <a:pPr marL="0" indent="0">
              <a:buNone/>
            </a:pPr>
            <a:r>
              <a:rPr lang="en-US" dirty="0">
                <a:sym typeface="Wingdings" charset="2"/>
              </a:rPr>
              <a:t>10. Select all other words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3491" y="6231265"/>
            <a:ext cx="6316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Dan Moldovan, </a:t>
            </a:r>
            <a:r>
              <a:rPr lang="en-US" sz="1400" dirty="0" err="1"/>
              <a:t>Sanda</a:t>
            </a:r>
            <a:r>
              <a:rPr lang="en-US" sz="1400" dirty="0"/>
              <a:t> </a:t>
            </a:r>
            <a:r>
              <a:rPr lang="en-US" sz="1400" dirty="0" err="1"/>
              <a:t>Harabagiu</a:t>
            </a:r>
            <a:r>
              <a:rPr lang="en-US" sz="1400" dirty="0"/>
              <a:t>, Marius </a:t>
            </a:r>
            <a:r>
              <a:rPr lang="en-US" sz="1400" dirty="0" err="1"/>
              <a:t>Paca</a:t>
            </a:r>
            <a:r>
              <a:rPr lang="en-US" sz="1400" dirty="0"/>
              <a:t>, </a:t>
            </a:r>
            <a:r>
              <a:rPr lang="en-US" sz="1400" dirty="0" err="1"/>
              <a:t>Rada</a:t>
            </a:r>
            <a:r>
              <a:rPr lang="en-US" sz="1400" dirty="0"/>
              <a:t> </a:t>
            </a:r>
            <a:r>
              <a:rPr lang="en-US" sz="1400" dirty="0" err="1"/>
              <a:t>Mihalcea</a:t>
            </a:r>
            <a:r>
              <a:rPr lang="en-US" sz="1400" dirty="0"/>
              <a:t>, Richard </a:t>
            </a:r>
            <a:r>
              <a:rPr lang="en-US" sz="1400" dirty="0" err="1"/>
              <a:t>Goodrum</a:t>
            </a:r>
            <a:r>
              <a:rPr lang="en-US" sz="1400" dirty="0"/>
              <a:t>, Roxana </a:t>
            </a:r>
            <a:r>
              <a:rPr lang="en-US" sz="1400" dirty="0" err="1"/>
              <a:t>Girju</a:t>
            </a:r>
            <a:r>
              <a:rPr lang="en-US" sz="1400" dirty="0"/>
              <a:t> and </a:t>
            </a:r>
            <a:r>
              <a:rPr lang="en-US" sz="1400" dirty="0" err="1"/>
              <a:t>Vasile</a:t>
            </a:r>
            <a:r>
              <a:rPr lang="en-US" sz="1400" dirty="0"/>
              <a:t> Rus. 1999. Proceedings of TREC-8.</a:t>
            </a:r>
          </a:p>
        </p:txBody>
      </p:sp>
    </p:spTree>
    <p:extLst>
      <p:ext uri="{BB962C8B-B14F-4D97-AF65-F5344CB8AC3E}">
        <p14:creationId xmlns:p14="http://schemas.microsoft.com/office/powerpoint/2010/main" val="3065127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Choosing keywords from the query</a:t>
            </a:r>
          </a:p>
        </p:txBody>
      </p:sp>
      <p:sp>
        <p:nvSpPr>
          <p:cNvPr id="2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5E3353B5-863F-FA45-80F5-6DD9A40F5BBD}" type="slidenum">
              <a:rPr lang="en-US"/>
              <a:pPr/>
              <a:t>34</a:t>
            </a:fld>
            <a:endParaRPr lang="en-US"/>
          </a:p>
        </p:txBody>
      </p:sp>
      <p:sp>
        <p:nvSpPr>
          <p:cNvPr id="531459" name="Text Box 3"/>
          <p:cNvSpPr txBox="1">
            <a:spLocks noChangeArrowheads="1"/>
          </p:cNvSpPr>
          <p:nvPr/>
        </p:nvSpPr>
        <p:spPr bwMode="auto">
          <a:xfrm>
            <a:off x="1116503" y="2062127"/>
            <a:ext cx="69109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(Body)"/>
                <a:cs typeface="Calibri (Body)"/>
              </a:rPr>
              <a:t>Who coined the term “cyberspace” in his novel “</a:t>
            </a:r>
            <a:r>
              <a:rPr lang="en-US" sz="2000" dirty="0" err="1">
                <a:solidFill>
                  <a:srgbClr val="000000"/>
                </a:solidFill>
                <a:latin typeface="Calibri (Body)"/>
                <a:cs typeface="Calibri (Body)"/>
              </a:rPr>
              <a:t>Neuromancer</a:t>
            </a:r>
            <a:r>
              <a:rPr lang="en-US" sz="2000" dirty="0">
                <a:solidFill>
                  <a:srgbClr val="000000"/>
                </a:solidFill>
                <a:latin typeface="Calibri (Body)"/>
                <a:cs typeface="Calibri (Body)"/>
              </a:rPr>
              <a:t>”?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92703" y="2119276"/>
            <a:ext cx="4648200" cy="228600"/>
            <a:chOff x="480" y="1200"/>
            <a:chExt cx="2928" cy="192"/>
          </a:xfrm>
        </p:grpSpPr>
        <p:sp>
          <p:nvSpPr>
            <p:cNvPr id="531461" name="Line 5"/>
            <p:cNvSpPr>
              <a:spLocks noChangeShapeType="1"/>
            </p:cNvSpPr>
            <p:nvPr/>
          </p:nvSpPr>
          <p:spPr bwMode="auto">
            <a:xfrm flipV="1">
              <a:off x="480" y="1200"/>
              <a:ext cx="288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62" name="Line 6"/>
            <p:cNvSpPr>
              <a:spLocks noChangeShapeType="1"/>
            </p:cNvSpPr>
            <p:nvPr/>
          </p:nvSpPr>
          <p:spPr bwMode="auto">
            <a:xfrm flipV="1">
              <a:off x="1344" y="1200"/>
              <a:ext cx="288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63" name="Line 7"/>
            <p:cNvSpPr>
              <a:spLocks noChangeShapeType="1"/>
            </p:cNvSpPr>
            <p:nvPr/>
          </p:nvSpPr>
          <p:spPr bwMode="auto">
            <a:xfrm flipV="1">
              <a:off x="2880" y="1200"/>
              <a:ext cx="288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64" name="Line 8"/>
            <p:cNvSpPr>
              <a:spLocks noChangeShapeType="1"/>
            </p:cNvSpPr>
            <p:nvPr/>
          </p:nvSpPr>
          <p:spPr bwMode="auto">
            <a:xfrm flipV="1">
              <a:off x="3120" y="1200"/>
              <a:ext cx="288" cy="192"/>
            </a:xfrm>
            <a:prstGeom prst="line">
              <a:avLst/>
            </a:prstGeom>
            <a:noFill/>
            <a:ln w="22225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012104" y="2347877"/>
            <a:ext cx="3476625" cy="1147763"/>
            <a:chOff x="2256" y="1392"/>
            <a:chExt cx="2190" cy="964"/>
          </a:xfrm>
        </p:grpSpPr>
        <p:sp>
          <p:nvSpPr>
            <p:cNvPr id="531466" name="Line 10"/>
            <p:cNvSpPr>
              <a:spLocks noChangeShapeType="1"/>
            </p:cNvSpPr>
            <p:nvPr/>
          </p:nvSpPr>
          <p:spPr bwMode="auto">
            <a:xfrm>
              <a:off x="2400" y="1392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67" name="Line 11"/>
            <p:cNvSpPr>
              <a:spLocks noChangeShapeType="1"/>
            </p:cNvSpPr>
            <p:nvPr/>
          </p:nvSpPr>
          <p:spPr bwMode="auto">
            <a:xfrm>
              <a:off x="4368" y="1392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68" name="Text Box 12"/>
            <p:cNvSpPr txBox="1">
              <a:spLocks noChangeArrowheads="1"/>
            </p:cNvSpPr>
            <p:nvPr/>
          </p:nvSpPr>
          <p:spPr bwMode="auto">
            <a:xfrm>
              <a:off x="2256" y="1968"/>
              <a:ext cx="222" cy="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 (Body)"/>
                  <a:cs typeface="Calibri (Body)"/>
                </a:rPr>
                <a:t>1</a:t>
              </a:r>
            </a:p>
          </p:txBody>
        </p:sp>
        <p:sp>
          <p:nvSpPr>
            <p:cNvPr id="531469" name="Text Box 13"/>
            <p:cNvSpPr txBox="1">
              <a:spLocks noChangeArrowheads="1"/>
            </p:cNvSpPr>
            <p:nvPr/>
          </p:nvSpPr>
          <p:spPr bwMode="auto">
            <a:xfrm>
              <a:off x="4224" y="1968"/>
              <a:ext cx="222" cy="3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Calibri (Body)"/>
                  <a:cs typeface="Calibri (Body)"/>
                </a:rPr>
                <a:t>1</a:t>
              </a: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3097705" y="2347876"/>
            <a:ext cx="3197225" cy="1797844"/>
            <a:chOff x="1680" y="1392"/>
            <a:chExt cx="2014" cy="1510"/>
          </a:xfrm>
        </p:grpSpPr>
        <p:sp>
          <p:nvSpPr>
            <p:cNvPr id="531471" name="Line 15"/>
            <p:cNvSpPr>
              <a:spLocks noChangeShapeType="1"/>
            </p:cNvSpPr>
            <p:nvPr/>
          </p:nvSpPr>
          <p:spPr bwMode="auto">
            <a:xfrm>
              <a:off x="1776" y="1392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72" name="Text Box 16"/>
            <p:cNvSpPr txBox="1">
              <a:spLocks noChangeArrowheads="1"/>
            </p:cNvSpPr>
            <p:nvPr/>
          </p:nvSpPr>
          <p:spPr bwMode="auto">
            <a:xfrm>
              <a:off x="1680" y="2592"/>
              <a:ext cx="190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 (Body)"/>
                  <a:cs typeface="Calibri (Body)"/>
                </a:rPr>
                <a:t>4</a:t>
              </a:r>
              <a:endParaRPr lang="en-US" sz="2400" dirty="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73" name="Line 17"/>
            <p:cNvSpPr>
              <a:spLocks noChangeShapeType="1"/>
            </p:cNvSpPr>
            <p:nvPr/>
          </p:nvSpPr>
          <p:spPr bwMode="auto">
            <a:xfrm>
              <a:off x="3600" y="1392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74" name="Text Box 18"/>
            <p:cNvSpPr txBox="1">
              <a:spLocks noChangeArrowheads="1"/>
            </p:cNvSpPr>
            <p:nvPr/>
          </p:nvSpPr>
          <p:spPr bwMode="auto">
            <a:xfrm>
              <a:off x="3504" y="2592"/>
              <a:ext cx="190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 (Body)"/>
                  <a:cs typeface="Calibri (Body)"/>
                </a:rPr>
                <a:t>4</a:t>
              </a:r>
              <a:endParaRPr lang="en-US" sz="2400" dirty="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1954703" y="2347876"/>
            <a:ext cx="301625" cy="2540794"/>
            <a:chOff x="960" y="1392"/>
            <a:chExt cx="190" cy="2134"/>
          </a:xfrm>
        </p:grpSpPr>
        <p:sp>
          <p:nvSpPr>
            <p:cNvPr id="531476" name="Line 20"/>
            <p:cNvSpPr>
              <a:spLocks noChangeShapeType="1"/>
            </p:cNvSpPr>
            <p:nvPr/>
          </p:nvSpPr>
          <p:spPr bwMode="auto">
            <a:xfrm>
              <a:off x="1056" y="1392"/>
              <a:ext cx="0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</p:spPr>
          <p:txBody>
            <a:bodyPr wrap="none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  <p:sp>
          <p:nvSpPr>
            <p:cNvPr id="531477" name="Text Box 21"/>
            <p:cNvSpPr txBox="1">
              <a:spLocks noChangeArrowheads="1"/>
            </p:cNvSpPr>
            <p:nvPr/>
          </p:nvSpPr>
          <p:spPr bwMode="auto">
            <a:xfrm>
              <a:off x="960" y="3216"/>
              <a:ext cx="190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Calibri (Body)"/>
                  <a:cs typeface="Calibri (Body)"/>
                </a:rPr>
                <a:t>7</a:t>
              </a:r>
              <a:endParaRPr lang="en-US" sz="2400" dirty="0">
                <a:solidFill>
                  <a:srgbClr val="000000"/>
                </a:solidFill>
                <a:latin typeface="Calibri (Body)"/>
                <a:cs typeface="Calibri (Body)"/>
              </a:endParaRPr>
            </a:p>
          </p:txBody>
        </p:sp>
      </p:grpSp>
      <p:sp>
        <p:nvSpPr>
          <p:cNvPr id="531478" name="Text Box 22"/>
          <p:cNvSpPr txBox="1">
            <a:spLocks noChangeArrowheads="1"/>
          </p:cNvSpPr>
          <p:nvPr/>
        </p:nvSpPr>
        <p:spPr bwMode="auto">
          <a:xfrm>
            <a:off x="811703" y="5091076"/>
            <a:ext cx="594329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alibri (Body)"/>
                <a:cs typeface="Calibri (Body)"/>
              </a:rPr>
              <a:t>cyberspace/1 </a:t>
            </a:r>
            <a:r>
              <a:rPr lang="en-US" sz="2000" dirty="0" err="1">
                <a:solidFill>
                  <a:srgbClr val="000000"/>
                </a:solidFill>
                <a:latin typeface="Calibri (Body)"/>
                <a:cs typeface="Calibri (Body)"/>
              </a:rPr>
              <a:t>Neuromancer</a:t>
            </a:r>
            <a:r>
              <a:rPr lang="en-US" sz="2000" dirty="0">
                <a:solidFill>
                  <a:srgbClr val="000000"/>
                </a:solidFill>
                <a:latin typeface="Calibri (Body)"/>
                <a:cs typeface="Calibri (Body)"/>
              </a:rPr>
              <a:t>/1 term/4 novel/4 coined/7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1194228"/>
            <a:ext cx="267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Mihai Surdeanu</a:t>
            </a:r>
          </a:p>
        </p:txBody>
      </p:sp>
    </p:spTree>
    <p:extLst>
      <p:ext uri="{BB962C8B-B14F-4D97-AF65-F5344CB8AC3E}">
        <p14:creationId xmlns:p14="http://schemas.microsoft.com/office/powerpoint/2010/main" val="19919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7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>
            <a:normAutofit/>
          </a:bodyPr>
          <a:lstStyle/>
          <a:p>
            <a:r>
              <a:rPr lang="en-US" sz="5400" dirty="0"/>
              <a:t>Question Answering</a:t>
            </a:r>
          </a:p>
        </p:txBody>
      </p:sp>
      <p:sp>
        <p:nvSpPr>
          <p:cNvPr id="16387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>
            <a:normAutofit/>
          </a:bodyPr>
          <a:lstStyle/>
          <a:p>
            <a:r>
              <a:rPr lang="en-US" dirty="0"/>
              <a:t>Passage Retrieval and Answer Extraction</a:t>
            </a:r>
          </a:p>
        </p:txBody>
      </p:sp>
    </p:spTree>
    <p:extLst>
      <p:ext uri="{BB962C8B-B14F-4D97-AF65-F5344CB8AC3E}">
        <p14:creationId xmlns:p14="http://schemas.microsoft.com/office/powerpoint/2010/main" val="99889446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Passage Retrieval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Step 1: IR engine retrieves documents using query terms</a:t>
            </a:r>
          </a:p>
          <a:p>
            <a:r>
              <a:rPr lang="en-US" dirty="0"/>
              <a:t>Step 2: Segment the documents into shorter units</a:t>
            </a:r>
          </a:p>
          <a:p>
            <a:pPr lvl="1"/>
            <a:r>
              <a:rPr lang="en-US" dirty="0"/>
              <a:t>something like paragraphs</a:t>
            </a:r>
          </a:p>
          <a:p>
            <a:r>
              <a:rPr lang="en-US" dirty="0"/>
              <a:t>Step 3: Passage ranking</a:t>
            </a:r>
          </a:p>
          <a:p>
            <a:pPr lvl="1"/>
            <a:r>
              <a:rPr lang="en-US" dirty="0"/>
              <a:t>Use answer type to help </a:t>
            </a:r>
            <a:r>
              <a:rPr lang="en-US" dirty="0" err="1"/>
              <a:t>rerank</a:t>
            </a:r>
            <a:r>
              <a:rPr lang="en-US" dirty="0"/>
              <a:t> passages</a:t>
            </a:r>
          </a:p>
          <a:p>
            <a:pPr lvl="1"/>
            <a:endParaRPr lang="en-US" dirty="0"/>
          </a:p>
        </p:txBody>
      </p:sp>
      <p:sp>
        <p:nvSpPr>
          <p:cNvPr id="378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59B5C6E1-3F52-9347-ABD6-289198E78C3C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72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7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Features for Passage Ranking</a:t>
            </a:r>
          </a:p>
        </p:txBody>
      </p:sp>
      <p:sp>
        <p:nvSpPr>
          <p:cNvPr id="4403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Number of Named Entities of the right type in passage</a:t>
            </a:r>
          </a:p>
          <a:p>
            <a:r>
              <a:rPr lang="en-US" dirty="0"/>
              <a:t>Number of query words in passage</a:t>
            </a:r>
          </a:p>
          <a:p>
            <a:r>
              <a:rPr lang="en-US" dirty="0"/>
              <a:t>Number of question N-grams also in passage</a:t>
            </a:r>
          </a:p>
          <a:p>
            <a:r>
              <a:rPr lang="en-US" dirty="0"/>
              <a:t>Proximity of query keywords to each other in passage</a:t>
            </a:r>
          </a:p>
          <a:p>
            <a:r>
              <a:rPr lang="en-US" dirty="0"/>
              <a:t>Longest sequence of question words</a:t>
            </a:r>
          </a:p>
          <a:p>
            <a:r>
              <a:rPr lang="en-US" dirty="0"/>
              <a:t>Rank of the document containing passage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4512" y="1066800"/>
            <a:ext cx="643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Either in rule-based classifiers or with 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3597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/>
          <a:lstStyle/>
          <a:p>
            <a:r>
              <a:rPr lang="en-US" dirty="0"/>
              <a:t>Factoid Q/A</a:t>
            </a:r>
          </a:p>
        </p:txBody>
      </p:sp>
      <p:sp>
        <p:nvSpPr>
          <p:cNvPr id="256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14F20C92-F6E7-2E42-B820-9D71ACB65FE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2560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241" y="1981200"/>
            <a:ext cx="8689518" cy="2686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715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Run an answer-type named-entity  tagger on the passages</a:t>
            </a:r>
          </a:p>
          <a:p>
            <a:pPr lvl="1"/>
            <a:r>
              <a:rPr lang="en-US" dirty="0"/>
              <a:t>Each answer type requires a named-entity tagger that detects it</a:t>
            </a:r>
          </a:p>
          <a:p>
            <a:pPr lvl="1"/>
            <a:r>
              <a:rPr lang="en-US" dirty="0"/>
              <a:t>If answer type is CITY, tagger has to tag CITY</a:t>
            </a:r>
          </a:p>
          <a:p>
            <a:pPr lvl="2"/>
            <a:r>
              <a:rPr lang="en-US" dirty="0"/>
              <a:t>Can be full NER, simple regular expressions, or hybrid</a:t>
            </a:r>
          </a:p>
          <a:p>
            <a:r>
              <a:rPr lang="en-US" dirty="0"/>
              <a:t>Return the string with the right type: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Who is the prime minister of India </a:t>
            </a:r>
            <a:r>
              <a:rPr lang="en-US" dirty="0">
                <a:solidFill>
                  <a:srgbClr val="008000"/>
                </a:solidFill>
              </a:rPr>
              <a:t>(PERSON)</a:t>
            </a:r>
          </a:p>
          <a:p>
            <a:pPr marL="457200" lvl="1" indent="0">
              <a:buNone/>
            </a:pPr>
            <a:r>
              <a:rPr lang="en-US" sz="1600" b="1" dirty="0" err="1">
                <a:solidFill>
                  <a:srgbClr val="008000"/>
                </a:solidFill>
                <a:latin typeface="Courier"/>
                <a:cs typeface="Courier"/>
              </a:rPr>
              <a:t>Manmohan</a:t>
            </a:r>
            <a:r>
              <a:rPr lang="en-US" sz="1600" b="1" dirty="0">
                <a:solidFill>
                  <a:srgbClr val="008000"/>
                </a:solidFill>
                <a:latin typeface="Courier"/>
                <a:cs typeface="Courier"/>
              </a:rPr>
              <a:t> Singh</a:t>
            </a:r>
            <a:r>
              <a:rPr lang="en-US" sz="1600" dirty="0">
                <a:latin typeface="Courier"/>
                <a:cs typeface="Courier"/>
              </a:rPr>
              <a:t>, Prime Minister of India, had told            left leaders that the deal would not be renegotiated</a:t>
            </a:r>
            <a:r>
              <a:rPr lang="en-US" sz="1800" dirty="0">
                <a:latin typeface="Courier"/>
                <a:cs typeface="Courier"/>
              </a:rPr>
              <a:t>.</a:t>
            </a:r>
          </a:p>
          <a:p>
            <a:pPr lvl="1"/>
            <a:r>
              <a:rPr lang="en-US" dirty="0">
                <a:latin typeface="Courier"/>
                <a:cs typeface="Courier"/>
              </a:rPr>
              <a:t>How tall is Mt. Everest? </a:t>
            </a:r>
            <a:r>
              <a:rPr lang="en-US" dirty="0"/>
              <a:t>(</a:t>
            </a:r>
            <a:r>
              <a:rPr lang="en-US" dirty="0">
                <a:solidFill>
                  <a:srgbClr val="0000FF"/>
                </a:solidFill>
              </a:rPr>
              <a:t>LENGTH</a:t>
            </a:r>
            <a:r>
              <a:rPr lang="en-US" dirty="0"/>
              <a:t>)</a:t>
            </a:r>
          </a:p>
          <a:p>
            <a:pPr marL="457200" lvl="1" indent="0">
              <a:buNone/>
            </a:pPr>
            <a:r>
              <a:rPr lang="en-US" sz="1600" dirty="0">
                <a:latin typeface="Courier"/>
                <a:cs typeface="Courier"/>
              </a:rPr>
              <a:t>The official height of Mount Everest is </a:t>
            </a:r>
            <a:r>
              <a:rPr lang="en-US" sz="1600" b="1" dirty="0">
                <a:solidFill>
                  <a:srgbClr val="0000FF"/>
                </a:solidFill>
                <a:latin typeface="Courier"/>
                <a:cs typeface="Courier"/>
              </a:rPr>
              <a:t>29035 feet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8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E1B0-B615-4C5D-AB5A-0D1CE4363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4404C-86DE-42E6-BF25-6C188D2F8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answering</a:t>
            </a:r>
          </a:p>
          <a:p>
            <a:pPr lvl="1"/>
            <a:r>
              <a:rPr lang="en-US" dirty="0"/>
              <a:t>Information seeking tasks</a:t>
            </a:r>
          </a:p>
          <a:p>
            <a:pPr lvl="1"/>
            <a:endParaRPr lang="en-US" dirty="0"/>
          </a:p>
          <a:p>
            <a:r>
              <a:rPr lang="en-US" dirty="0"/>
              <a:t>Task oriented conversation</a:t>
            </a:r>
          </a:p>
          <a:p>
            <a:pPr lvl="1"/>
            <a:r>
              <a:rPr lang="en-US" dirty="0"/>
              <a:t>Online shopping, booking, etc.</a:t>
            </a:r>
          </a:p>
          <a:p>
            <a:pPr lvl="1"/>
            <a:endParaRPr lang="en-US" dirty="0"/>
          </a:p>
          <a:p>
            <a:r>
              <a:rPr lang="en-US" dirty="0"/>
              <a:t>Open ended conversation</a:t>
            </a:r>
          </a:p>
          <a:p>
            <a:pPr lvl="1"/>
            <a:r>
              <a:rPr lang="en-US" dirty="0"/>
              <a:t>Information seeking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50711-C056-4D3C-A626-11024BCFF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12C7F-0B88-4066-8AE7-02C03506788C}"/>
              </a:ext>
            </a:extLst>
          </p:cNvPr>
          <p:cNvSpPr txBox="1"/>
          <p:nvPr/>
        </p:nvSpPr>
        <p:spPr>
          <a:xfrm>
            <a:off x="5867400" y="163819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Single turn Human-Agent interaction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454B47-D863-4D03-94A4-77E02365927A}"/>
              </a:ext>
            </a:extLst>
          </p:cNvPr>
          <p:cNvSpPr txBox="1"/>
          <p:nvPr/>
        </p:nvSpPr>
        <p:spPr>
          <a:xfrm>
            <a:off x="5867400" y="358961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Multi-turn Human-Agent interaction</a:t>
            </a:r>
          </a:p>
        </p:txBody>
      </p:sp>
    </p:spTree>
    <p:extLst>
      <p:ext uri="{BB962C8B-B14F-4D97-AF65-F5344CB8AC3E}">
        <p14:creationId xmlns:p14="http://schemas.microsoft.com/office/powerpoint/2010/main" val="413099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Ranking Candidate Answers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C29F85-BDAF-4EFB-A79A-0EC121C0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/>
                <a:cs typeface="Calibri"/>
              </a:rPr>
              <a:t>But what if there are multiple candidate answers!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kumimoji="1" lang="en-US" sz="2400" dirty="0">
                <a:solidFill>
                  <a:srgbClr val="0000FF"/>
                </a:solidFill>
                <a:latin typeface="Courier"/>
                <a:cs typeface="Courier"/>
              </a:rPr>
              <a:t>Q: Who was Queen Victoria’s second son?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Answer Type: 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Person</a:t>
            </a:r>
          </a:p>
          <a:p>
            <a:r>
              <a:rPr lang="en-US" dirty="0">
                <a:latin typeface="Calibri"/>
                <a:cs typeface="Calibri"/>
              </a:rPr>
              <a:t>Passage:</a:t>
            </a:r>
          </a:p>
          <a:p>
            <a:pPr marL="114300" indent="0">
              <a:buNone/>
            </a:pPr>
            <a:r>
              <a:rPr lang="en-US" sz="2400" dirty="0">
                <a:latin typeface="Calibri"/>
                <a:cs typeface="Calibri"/>
              </a:rPr>
              <a:t>The Marie biscuit is named after Marie Alexandrovna, the daughter of Czar Alexander II of Russia and wife of Alfred, the second son of Queen Victoria and Prince Albert</a:t>
            </a: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4533ED-5A6C-419C-89BE-F7B838443F1C}"/>
              </a:ext>
            </a:extLst>
          </p:cNvPr>
          <p:cNvSpPr txBox="1">
            <a:spLocks/>
          </p:cNvSpPr>
          <p:nvPr/>
        </p:nvSpPr>
        <p:spPr>
          <a:xfrm>
            <a:off x="-2819400" y="3352800"/>
            <a:ext cx="87630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32D0964-0281-4713-A9CE-AD7AE15B4266}"/>
              </a:ext>
            </a:extLst>
          </p:cNvPr>
          <p:cNvSpPr txBox="1">
            <a:spLocks/>
          </p:cNvSpPr>
          <p:nvPr/>
        </p:nvSpPr>
        <p:spPr bwMode="auto">
          <a:xfrm>
            <a:off x="-2801994" y="5181600"/>
            <a:ext cx="676439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81492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Ranking Candidate Answers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C29F85-BDAF-4EFB-A79A-0EC121C0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Calibri"/>
                <a:cs typeface="Calibri"/>
              </a:rPr>
              <a:t>But what if there are multiple candidate answers!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800" dirty="0">
                <a:latin typeface="Calibri"/>
                <a:cs typeface="Calibri"/>
              </a:rPr>
              <a:t> 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kumimoji="1" lang="en-US" sz="2400" dirty="0">
                <a:solidFill>
                  <a:srgbClr val="0000FF"/>
                </a:solidFill>
                <a:latin typeface="Courier"/>
                <a:cs typeface="Courier"/>
              </a:rPr>
              <a:t>Q: Who was Queen Victoria’s second son?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Answer Type: 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Person</a:t>
            </a:r>
          </a:p>
          <a:p>
            <a:r>
              <a:rPr lang="en-US" dirty="0">
                <a:latin typeface="Calibri"/>
                <a:cs typeface="Calibri"/>
              </a:rPr>
              <a:t>Passage:</a:t>
            </a:r>
          </a:p>
          <a:p>
            <a:pPr marL="114300" indent="0">
              <a:buNone/>
            </a:pPr>
            <a:r>
              <a:rPr lang="en-US" sz="2400" dirty="0">
                <a:latin typeface="Calibri"/>
                <a:cs typeface="Calibri"/>
              </a:rPr>
              <a:t>The Marie biscuit is named after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Marie Alexandrovna</a:t>
            </a:r>
            <a:r>
              <a:rPr lang="en-US" sz="2400" dirty="0">
                <a:latin typeface="Calibri"/>
                <a:cs typeface="Calibri"/>
              </a:rPr>
              <a:t>, the daughter of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Czar Alexander II of Russia </a:t>
            </a:r>
            <a:r>
              <a:rPr lang="en-US" sz="2400" dirty="0">
                <a:latin typeface="Calibri"/>
                <a:cs typeface="Calibri"/>
              </a:rPr>
              <a:t>and wife of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Alfred</a:t>
            </a:r>
            <a:r>
              <a:rPr lang="en-US" sz="2400" dirty="0">
                <a:latin typeface="Calibri"/>
                <a:cs typeface="Calibri"/>
              </a:rPr>
              <a:t>, the second son of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Queen Victoria </a:t>
            </a:r>
            <a:r>
              <a:rPr lang="en-US" sz="2400" dirty="0">
                <a:latin typeface="Calibri"/>
                <a:cs typeface="Calibri"/>
              </a:rPr>
              <a:t>and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Prince</a:t>
            </a:r>
            <a:r>
              <a:rPr lang="en-US" sz="2400" b="1" dirty="0">
                <a:latin typeface="Calibri"/>
                <a:cs typeface="Calibri"/>
              </a:rPr>
              <a:t> </a:t>
            </a:r>
            <a:r>
              <a:rPr lang="en-US" sz="2400" b="1" dirty="0">
                <a:solidFill>
                  <a:srgbClr val="0000FF"/>
                </a:solidFill>
                <a:latin typeface="Calibri"/>
                <a:cs typeface="Calibri"/>
              </a:rPr>
              <a:t>Albert</a:t>
            </a:r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074533ED-5A6C-419C-89BE-F7B838443F1C}"/>
              </a:ext>
            </a:extLst>
          </p:cNvPr>
          <p:cNvSpPr txBox="1">
            <a:spLocks/>
          </p:cNvSpPr>
          <p:nvPr/>
        </p:nvSpPr>
        <p:spPr>
          <a:xfrm>
            <a:off x="-2819400" y="3352800"/>
            <a:ext cx="87630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32D0964-0281-4713-A9CE-AD7AE15B4266}"/>
              </a:ext>
            </a:extLst>
          </p:cNvPr>
          <p:cNvSpPr txBox="1">
            <a:spLocks/>
          </p:cNvSpPr>
          <p:nvPr/>
        </p:nvSpPr>
        <p:spPr bwMode="auto">
          <a:xfrm>
            <a:off x="-2801994" y="5181600"/>
            <a:ext cx="676439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1605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 for ranking candidate answers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Answer type match:  </a:t>
            </a:r>
            <a:r>
              <a:rPr lang="en-US" dirty="0"/>
              <a:t>Candidate contains a phrase with the correct answer type.</a:t>
            </a:r>
          </a:p>
          <a:p>
            <a:r>
              <a:rPr lang="en-US" b="1" dirty="0"/>
              <a:t>Pattern match: </a:t>
            </a:r>
            <a:r>
              <a:rPr lang="en-US" dirty="0"/>
              <a:t>Regular expression pattern matches the candidate.</a:t>
            </a:r>
          </a:p>
          <a:p>
            <a:r>
              <a:rPr lang="en-US" b="1" dirty="0"/>
              <a:t>Question keywords: </a:t>
            </a:r>
            <a:r>
              <a:rPr lang="en-US" dirty="0"/>
              <a:t># of question keywords in the candidate.</a:t>
            </a:r>
          </a:p>
          <a:p>
            <a:r>
              <a:rPr lang="en-US" b="1" dirty="0"/>
              <a:t>Keyword distance: </a:t>
            </a:r>
            <a:r>
              <a:rPr lang="en-US" dirty="0"/>
              <a:t>Distance in words between the candidate and query keywords </a:t>
            </a:r>
          </a:p>
          <a:p>
            <a:r>
              <a:rPr lang="en-US" b="1" dirty="0"/>
              <a:t>Novelty factor: </a:t>
            </a:r>
            <a:r>
              <a:rPr lang="en-US" dirty="0"/>
              <a:t>A word in the candidate is not in the query.</a:t>
            </a:r>
          </a:p>
          <a:p>
            <a:r>
              <a:rPr lang="en-US" b="1" dirty="0"/>
              <a:t>Apposition features: </a:t>
            </a:r>
            <a:r>
              <a:rPr lang="en-US" dirty="0"/>
              <a:t>The candidate is an appositive to question terms</a:t>
            </a:r>
          </a:p>
          <a:p>
            <a:r>
              <a:rPr lang="en-US" b="1" dirty="0"/>
              <a:t>Punctuation location: </a:t>
            </a:r>
            <a:r>
              <a:rPr lang="en-US" dirty="0"/>
              <a:t>The candidate is immediately followed by a comma, period, quotation marks, semicolon, or exclamation mark.</a:t>
            </a:r>
          </a:p>
          <a:p>
            <a:r>
              <a:rPr lang="en-US" b="1" dirty="0"/>
              <a:t>Sequences of question terms: </a:t>
            </a:r>
            <a:r>
              <a:rPr lang="en-US" dirty="0"/>
              <a:t>The length of the longest sequence of question terms that occurs in the candidate answer.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7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Candidate Answer scoring in IBM Watson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candidate answer gets scores from &gt;50 components</a:t>
            </a:r>
          </a:p>
          <a:p>
            <a:pPr lvl="1"/>
            <a:r>
              <a:rPr lang="en-US" dirty="0"/>
              <a:t>(from unstructured text, semi-structured text, triple stores)</a:t>
            </a:r>
          </a:p>
          <a:p>
            <a:pPr lvl="1"/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logical form (parse) match between question and candidate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passage source reliability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geospatial location</a:t>
            </a:r>
          </a:p>
          <a:p>
            <a:pPr lvl="2">
              <a:lnSpc>
                <a:spcPct val="80000"/>
              </a:lnSpc>
            </a:pPr>
            <a:r>
              <a:rPr lang="fi-FI" sz="2400" dirty="0" err="1">
                <a:solidFill>
                  <a:srgbClr val="0000FF"/>
                </a:solidFill>
                <a:cs typeface="Calibri"/>
              </a:rPr>
              <a:t>California</a:t>
            </a:r>
            <a:r>
              <a:rPr lang="fi-FI" sz="2400" dirty="0">
                <a:cs typeface="Calibri"/>
              </a:rPr>
              <a:t>  is  </a:t>
            </a:r>
            <a:r>
              <a:rPr lang="fi-FI" sz="2400" dirty="0">
                <a:solidFill>
                  <a:srgbClr val="0000FF"/>
                </a:solidFill>
                <a:cs typeface="Calibri"/>
              </a:rPr>
              <a:t>”</a:t>
            </a:r>
            <a:r>
              <a:rPr lang="fi-FI" sz="2400" dirty="0" err="1">
                <a:solidFill>
                  <a:srgbClr val="0000FF"/>
                </a:solidFill>
                <a:cs typeface="Calibri"/>
              </a:rPr>
              <a:t>southwest</a:t>
            </a:r>
            <a:r>
              <a:rPr lang="fi-FI" sz="2400" dirty="0">
                <a:solidFill>
                  <a:srgbClr val="0000FF"/>
                </a:solidFill>
                <a:cs typeface="Calibri"/>
              </a:rPr>
              <a:t> of Montana”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400" dirty="0"/>
              <a:t>temporal relationships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taxonomic classification</a:t>
            </a:r>
          </a:p>
          <a:p>
            <a:pPr lvl="3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84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2FF5-C57D-4874-ABF3-00D314BC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Watson Jeopardy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CE6AC-572A-4B8E-936D-75806A8C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EF564-EC39-41F7-A20D-7D458126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993911"/>
            <a:ext cx="8020050" cy="36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83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AB83-E3A5-43E8-B676-75E29E208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Question-Answering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359D7-772C-4297-AE77-B82B11D2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QUESTION PROCESSING</a:t>
            </a:r>
          </a:p>
          <a:p>
            <a:pPr lvl="1"/>
            <a:r>
              <a:rPr lang="en-US" dirty="0"/>
              <a:t>Detect question type, answer type, focus, relations</a:t>
            </a:r>
          </a:p>
          <a:p>
            <a:pPr lvl="1"/>
            <a:r>
              <a:rPr lang="en-US" dirty="0"/>
              <a:t>Formulate queries to send to a search engine</a:t>
            </a:r>
          </a:p>
          <a:p>
            <a:r>
              <a:rPr lang="en-US" dirty="0"/>
              <a:t>PASSAGE RETRIEVAL</a:t>
            </a:r>
          </a:p>
          <a:p>
            <a:pPr lvl="1"/>
            <a:r>
              <a:rPr lang="en-US" dirty="0"/>
              <a:t>Retrieve ranked documents</a:t>
            </a:r>
          </a:p>
          <a:p>
            <a:pPr lvl="1"/>
            <a:r>
              <a:rPr lang="en-US" dirty="0"/>
              <a:t>Break into suitable passages and </a:t>
            </a:r>
            <a:r>
              <a:rPr lang="en-US" dirty="0" err="1"/>
              <a:t>rerank</a:t>
            </a:r>
            <a:endParaRPr lang="en-US" dirty="0"/>
          </a:p>
          <a:p>
            <a:r>
              <a:rPr lang="en-US" dirty="0"/>
              <a:t>ANSWER PROCESSING</a:t>
            </a:r>
          </a:p>
          <a:p>
            <a:pPr lvl="1"/>
            <a:r>
              <a:rPr lang="en-US" dirty="0"/>
              <a:t>Extract candidate answers</a:t>
            </a:r>
          </a:p>
          <a:p>
            <a:pPr lvl="1"/>
            <a:r>
              <a:rPr lang="en-US" dirty="0"/>
              <a:t>Rank candidates </a:t>
            </a:r>
          </a:p>
          <a:p>
            <a:pPr lvl="2"/>
            <a:r>
              <a:rPr lang="en-US" dirty="0"/>
              <a:t>using evidence from the text and external sources</a:t>
            </a:r>
          </a:p>
          <a:p>
            <a:pPr lvl="4"/>
            <a:endParaRPr lang="en-US" dirty="0"/>
          </a:p>
          <a:p>
            <a:r>
              <a:rPr lang="en-US" dirty="0"/>
              <a:t>Readings:</a:t>
            </a:r>
          </a:p>
          <a:p>
            <a:pPr lvl="1"/>
            <a:r>
              <a:rPr lang="en-US" dirty="0"/>
              <a:t>Dan </a:t>
            </a:r>
            <a:r>
              <a:rPr lang="en-US" dirty="0" err="1"/>
              <a:t>Jurafsky</a:t>
            </a:r>
            <a:r>
              <a:rPr lang="en-US" dirty="0"/>
              <a:t> and James H. Martin, Speech and Language Processing, Chapter 25, Question-Answering.</a:t>
            </a:r>
            <a:endParaRPr lang="pt-PT" dirty="0"/>
          </a:p>
          <a:p>
            <a:pPr lvl="2"/>
            <a:r>
              <a:rPr lang="en-US" dirty="0">
                <a:hlinkClick r:id="rId2"/>
              </a:rPr>
              <a:t>https://web.stanford.edu/~jurafsky/slp3/25.pdf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2BC1B-6AEF-4FBE-BFDC-7B7246CDB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9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Questions in Modern Systems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Factoid questions (</a:t>
            </a:r>
            <a:r>
              <a:rPr lang="en-US" b="1" dirty="0">
                <a:solidFill>
                  <a:srgbClr val="0000FF"/>
                </a:solidFill>
              </a:rPr>
              <a:t>this lecture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Who wrote “The Universal Declaration of Human Rights”?</a:t>
            </a:r>
          </a:p>
          <a:p>
            <a:pPr lvl="1"/>
            <a:r>
              <a:rPr lang="en-US" dirty="0"/>
              <a:t>How many calories are there in two slices of apple pie?</a:t>
            </a:r>
          </a:p>
          <a:p>
            <a:pPr lvl="1"/>
            <a:r>
              <a:rPr lang="en-US" dirty="0"/>
              <a:t>What is the average age of the onset of autism?</a:t>
            </a:r>
          </a:p>
          <a:p>
            <a:pPr lvl="1"/>
            <a:r>
              <a:rPr lang="en-US" dirty="0"/>
              <a:t>Where is Apple Computer based?</a:t>
            </a:r>
          </a:p>
          <a:p>
            <a:pPr lvl="5"/>
            <a:endParaRPr lang="en-US" dirty="0"/>
          </a:p>
          <a:p>
            <a:r>
              <a:rPr lang="en-US" dirty="0"/>
              <a:t>Complex (narrative) questions (</a:t>
            </a:r>
            <a:r>
              <a:rPr lang="en-US" b="1" dirty="0">
                <a:solidFill>
                  <a:srgbClr val="FF0000"/>
                </a:solidFill>
              </a:rPr>
              <a:t>your 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children with an acute febrile illness, what is the efficacy of acetaminophen in reducing fever?</a:t>
            </a:r>
          </a:p>
          <a:p>
            <a:pPr lvl="1"/>
            <a:r>
              <a:rPr lang="en-US" dirty="0"/>
              <a:t>What do scholars think about Jefferson’s position on dealing with pirates?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D1827057-38B1-854C-9CC5-6A900D022197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2554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6C4E-39BD-4963-BC3F-1F8FA29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 / No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EC3A-24BA-4E2C-9E2B-51797A60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turn seeks a passage that answers a question and provides a brief justification or explanation to support the answer. </a:t>
            </a:r>
          </a:p>
          <a:p>
            <a:r>
              <a:rPr lang="en-US" dirty="0"/>
              <a:t>The highest-quality responses give the answer and an explanation that provides confidence that the answer is correct.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75D9-749E-4C3E-BE7A-47D9C7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950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6C4E-39BD-4963-BC3F-1F8FA29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EC3A-24BA-4E2C-9E2B-51797A60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question seeks a passage that provides a list.</a:t>
            </a:r>
          </a:p>
          <a:p>
            <a:r>
              <a:rPr lang="en-US" dirty="0"/>
              <a:t>When the system must make choices they should be popular, well-known, or with the most important elements preferred. </a:t>
            </a:r>
          </a:p>
          <a:p>
            <a:r>
              <a:rPr lang="en-US" dirty="0"/>
              <a:t>For example, for the turn, “shark species that are endangered”, the most endangered species of sharks, or species that most people would know, are preferred. Variations of a lesser-known species are OK, but less preferred.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75D9-749E-4C3E-BE7A-47D9C7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41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6C4E-39BD-4963-BC3F-1F8FA29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“Describe, what is/are”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EC3A-24BA-4E2C-9E2B-51797A60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question seeks a brief, general description or summary of the subject. </a:t>
            </a:r>
          </a:p>
          <a:p>
            <a:r>
              <a:rPr lang="en-US" dirty="0"/>
              <a:t>When there is a lot of information about the subject, the highest-quality responses focus on the most well-known aspects of the subject. </a:t>
            </a:r>
          </a:p>
          <a:p>
            <a:r>
              <a:rPr lang="en-US" dirty="0"/>
              <a:t>For example, high-quality responses for “Tell me more about Tesla” would describe the kinds of cars it manufactures, its battery business, its likelihood of surviving financially, and/or its celebrity CEO, but not less important facets like its location or overly detailed facets like its 2018 Q2 financial statement.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75D9-749E-4C3E-BE7A-47D9C7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15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Move to mobile favors a move to </a:t>
            </a:r>
            <a:r>
              <a:rPr lang="en-US" b="1" dirty="0"/>
              <a:t>speech </a:t>
            </a:r>
            <a:r>
              <a:rPr lang="en-US" dirty="0"/>
              <a:t>which favors </a:t>
            </a:r>
            <a:r>
              <a:rPr lang="en-US" b="1" dirty="0"/>
              <a:t>natural language information search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Will we move to a time when over half of searches are spoken?</a:t>
            </a:r>
          </a:p>
          <a:p>
            <a:endParaRPr lang="en-US" dirty="0"/>
          </a:p>
        </p:txBody>
      </p:sp>
      <p:pic>
        <p:nvPicPr>
          <p:cNvPr id="5" name="Picture 4" descr="sirir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524000"/>
            <a:ext cx="3008253" cy="45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88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6C4E-39BD-4963-BC3F-1F8FA29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or Connection Questions</a:t>
            </a:r>
            <a:br>
              <a:rPr lang="en-US" sz="2200" dirty="0"/>
            </a:br>
            <a:r>
              <a:rPr lang="en-US" sz="2200" dirty="0"/>
              <a:t>(asking about the relation/difference between two concepts)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EC3A-24BA-4E2C-9E2B-51797A60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This question seeks passages containing comparisons or connection between the concepts discussed. </a:t>
            </a:r>
          </a:p>
          <a:p>
            <a:pPr lvl="0"/>
            <a:r>
              <a:rPr lang="en-US" dirty="0"/>
              <a:t>It should include details of the relationships between the two, which are also the main-focus of the topic.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75D9-749E-4C3E-BE7A-47D9C7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0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6C4E-39BD-4963-BC3F-1F8FA292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AEC3A-24BA-4E2C-9E2B-51797A602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questions (when and why) ask about two aspects of one concept. </a:t>
            </a:r>
          </a:p>
          <a:p>
            <a:r>
              <a:rPr lang="en-US" dirty="0"/>
              <a:t>For example, </a:t>
            </a:r>
            <a:r>
              <a:rPr lang="en-US" u="sng" dirty="0"/>
              <a:t>when</a:t>
            </a:r>
            <a:r>
              <a:rPr lang="en-US" dirty="0"/>
              <a:t> and </a:t>
            </a:r>
            <a:r>
              <a:rPr lang="en-US" u="sng" dirty="0"/>
              <a:t>why</a:t>
            </a:r>
            <a:r>
              <a:rPr lang="en-US" dirty="0"/>
              <a:t> something happened. </a:t>
            </a:r>
          </a:p>
          <a:p>
            <a:r>
              <a:rPr lang="en-US" dirty="0"/>
              <a:t>This type of question can be considered a combination of two questions.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D75D9-749E-4C3E-BE7A-47D9C747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81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knowledge 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Knowledge Graph</a:t>
            </a:r>
          </a:p>
          <a:p>
            <a:r>
              <a:rPr lang="en-US" dirty="0"/>
              <a:t>Facebook Graph Search</a:t>
            </a:r>
          </a:p>
          <a:p>
            <a:r>
              <a:rPr lang="en-US" dirty="0"/>
              <a:t>Bing’s Satori</a:t>
            </a:r>
          </a:p>
          <a:p>
            <a:r>
              <a:rPr lang="en-US" dirty="0"/>
              <a:t>Things like Wolfram Alpha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Common theme: Doing graph search over structured knowledge rather than traditional text search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83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questions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4284"/>
            <a:ext cx="9144000" cy="62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85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have always been concerns about </a:t>
            </a:r>
            <a:r>
              <a:rPr lang="en-US" b="1" dirty="0"/>
              <a:t>information provenance</a:t>
            </a:r>
            <a:r>
              <a:rPr lang="en-US" dirty="0"/>
              <a:t> (the source) and </a:t>
            </a:r>
            <a:r>
              <a:rPr lang="en-US" b="1" dirty="0"/>
              <a:t>information reliability</a:t>
            </a:r>
            <a:r>
              <a:rPr lang="en-US" dirty="0"/>
              <a:t>, especially among “information professionals” (reporters, lawyers, spies,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It wasn’t ignored on the web: ideas like PageRank were meant to find good content, and there has been a decade of work targeting link farms, etc. </a:t>
            </a:r>
          </a:p>
          <a:p>
            <a:r>
              <a:rPr lang="en-US" dirty="0"/>
              <a:t>However, a lot of recent events have shown the limited effectiveness of that work, and how “fake” information easily gets </a:t>
            </a:r>
            <a:r>
              <a:rPr lang="en-US" dirty="0" err="1"/>
              <a:t>upvoted</a:t>
            </a:r>
            <a:r>
              <a:rPr lang="en-US" dirty="0"/>
              <a:t> and spreads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89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 approaches to question answering:</a:t>
            </a:r>
            <a:br>
              <a:rPr lang="en-US" dirty="0"/>
            </a:br>
            <a:r>
              <a:rPr lang="en-US" dirty="0"/>
              <a:t>Knowledge-based approaches (Siri)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03400"/>
            <a:ext cx="8534400" cy="5054600"/>
          </a:xfrm>
        </p:spPr>
        <p:txBody>
          <a:bodyPr/>
          <a:lstStyle/>
          <a:p>
            <a:r>
              <a:rPr lang="en-US" dirty="0"/>
              <a:t>Build a semantic representation of the query</a:t>
            </a:r>
          </a:p>
          <a:p>
            <a:pPr lvl="1"/>
            <a:r>
              <a:rPr lang="en-US" dirty="0"/>
              <a:t>Times, dates, locations, entities, numeric quantities</a:t>
            </a:r>
          </a:p>
          <a:p>
            <a:r>
              <a:rPr lang="en-US" dirty="0"/>
              <a:t>Map from this semantics to query structured data or resources</a:t>
            </a:r>
          </a:p>
          <a:p>
            <a:pPr lvl="1"/>
            <a:r>
              <a:rPr lang="en-US" dirty="0"/>
              <a:t>Geospatial databases</a:t>
            </a:r>
          </a:p>
          <a:p>
            <a:pPr lvl="1"/>
            <a:r>
              <a:rPr lang="en-US" dirty="0"/>
              <a:t>Ontologies (Wikipedia </a:t>
            </a:r>
            <a:r>
              <a:rPr lang="en-US" dirty="0" err="1"/>
              <a:t>infoboxes</a:t>
            </a:r>
            <a:r>
              <a:rPr lang="en-US" dirty="0"/>
              <a:t>, </a:t>
            </a:r>
            <a:r>
              <a:rPr lang="en-US" dirty="0" err="1"/>
              <a:t>dbPedia</a:t>
            </a:r>
            <a:r>
              <a:rPr lang="en-US" dirty="0"/>
              <a:t>, </a:t>
            </a:r>
            <a:r>
              <a:rPr lang="en-US" dirty="0" err="1"/>
              <a:t>WordNet</a:t>
            </a:r>
            <a:r>
              <a:rPr lang="en-US" dirty="0"/>
              <a:t>, </a:t>
            </a:r>
            <a:r>
              <a:rPr lang="en-US" dirty="0" err="1"/>
              <a:t>Yago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Restaurant review sources and reservation services</a:t>
            </a:r>
          </a:p>
          <a:p>
            <a:pPr lvl="1"/>
            <a:r>
              <a:rPr lang="en-US" dirty="0"/>
              <a:t>Scientific databases</a:t>
            </a:r>
          </a:p>
          <a:p>
            <a:pPr lvl="1"/>
            <a:r>
              <a:rPr lang="en-US" dirty="0"/>
              <a:t>Wolfram Alpha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29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Towards intelligent agents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F831C4-1AB5-42F9-AB96-42F3A4225378}"/>
              </a:ext>
            </a:extLst>
          </p:cNvPr>
          <p:cNvSpPr/>
          <p:nvPr/>
        </p:nvSpPr>
        <p:spPr>
          <a:xfrm>
            <a:off x="1600200" y="2590800"/>
            <a:ext cx="2743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Things, not strings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56FCD4-12B2-4085-85BC-52315E5921F8}"/>
              </a:ext>
            </a:extLst>
          </p:cNvPr>
          <p:cNvSpPr/>
          <p:nvPr/>
        </p:nvSpPr>
        <p:spPr>
          <a:xfrm>
            <a:off x="4800602" y="2590800"/>
            <a:ext cx="2819398" cy="1676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Inference, not search</a:t>
            </a:r>
          </a:p>
        </p:txBody>
      </p:sp>
    </p:spTree>
    <p:extLst>
      <p:ext uri="{BB962C8B-B14F-4D97-AF65-F5344CB8AC3E}">
        <p14:creationId xmlns:p14="http://schemas.microsoft.com/office/powerpoint/2010/main" val="2381560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“Things, not strings”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004"/>
          <a:stretch/>
        </p:blipFill>
        <p:spPr>
          <a:xfrm>
            <a:off x="559558" y="1524000"/>
            <a:ext cx="8024884" cy="424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6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C43D2-953E-44ED-AAD3-DA01D64B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78" y="1066799"/>
            <a:ext cx="2998946" cy="44958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12D0D5-8B4A-46ED-8E5D-134FBBB78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09600"/>
            <a:ext cx="5921478" cy="4882069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2819400" y="3173104"/>
            <a:ext cx="1752600" cy="381000"/>
          </a:xfrm>
          <a:prstGeom prst="wedgeRectCallout">
            <a:avLst>
              <a:gd name="adj1" fmla="val -54337"/>
              <a:gd name="adj2" fmla="val -97239"/>
            </a:avLst>
          </a:prstGeom>
          <a:noFill/>
          <a:ln w="5715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Direct Answer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7010400" y="533400"/>
            <a:ext cx="1752600" cy="381000"/>
          </a:xfrm>
          <a:prstGeom prst="wedgeRectCallout">
            <a:avLst>
              <a:gd name="adj1" fmla="val -52399"/>
              <a:gd name="adj2" fmla="val 594306"/>
            </a:avLst>
          </a:prstGeom>
          <a:noFill/>
          <a:ln w="57150" cmpd="sng"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5616584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disambiguation and linking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requirement is that entities get identified</a:t>
            </a:r>
          </a:p>
          <a:p>
            <a:pPr lvl="1"/>
            <a:r>
              <a:rPr lang="en-US" dirty="0"/>
              <a:t>Named entity recognition (e.g., Stanford NER!)</a:t>
            </a:r>
          </a:p>
          <a:p>
            <a:r>
              <a:rPr lang="en-US" dirty="0"/>
              <a:t>and disambiguated</a:t>
            </a:r>
          </a:p>
          <a:p>
            <a:pPr lvl="1"/>
            <a:r>
              <a:rPr lang="en-US" dirty="0"/>
              <a:t>Entity linking (or sometimes “</a:t>
            </a:r>
            <a:r>
              <a:rPr lang="en-US" dirty="0" err="1"/>
              <a:t>Wikification</a:t>
            </a:r>
            <a:r>
              <a:rPr lang="en-US" dirty="0"/>
              <a:t>”)</a:t>
            </a:r>
          </a:p>
          <a:p>
            <a:pPr lvl="2"/>
            <a:r>
              <a:rPr lang="en-US" dirty="0"/>
              <a:t>e.g., Michael Jordan the </a:t>
            </a:r>
            <a:r>
              <a:rPr lang="en-US" dirty="0" err="1"/>
              <a:t>basketballer</a:t>
            </a:r>
            <a:r>
              <a:rPr lang="en-US" dirty="0"/>
              <a:t> or the ML guy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884" y="4259580"/>
            <a:ext cx="1911350" cy="2293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683" y="4259580"/>
            <a:ext cx="1736917" cy="22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9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Answering: IBM’s Watson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47809-17FD-2840-9239-CDF5B11C5F8C}" type="slidenum">
              <a:rPr lang="en-US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729792" y="4724399"/>
            <a:ext cx="5486400" cy="1389473"/>
          </a:xfrm>
          <a:prstGeom prst="rect">
            <a:avLst/>
          </a:prstGeom>
          <a:solidFill>
            <a:srgbClr val="000099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WILLIAM WILKINSON’S “AN ACCOUNT OF THE 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PRINCIPALITIES OF WALLACHIA AND MOLDOVIA”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INSPIRED THIS AUTHOR’S MOST FAMOUS NOVEL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1357" y="509720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Bram Stoker</a:t>
            </a:r>
          </a:p>
        </p:txBody>
      </p:sp>
      <p:sp>
        <p:nvSpPr>
          <p:cNvPr id="9" name="Right Arrow 8"/>
          <p:cNvSpPr/>
          <p:nvPr/>
        </p:nvSpPr>
        <p:spPr bwMode="auto">
          <a:xfrm>
            <a:off x="6368592" y="5015173"/>
            <a:ext cx="1143000" cy="533400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pic>
        <p:nvPicPr>
          <p:cNvPr id="10" name="Picture 2" descr="Two “Jeopardy!” champions, Ken Jennings, left, and Brad Rutter, competed against a computer named Watson, which proved adept at buzzing in quickly.">
            <a:extLst>
              <a:ext uri="{FF2B5EF4-FFF2-40B4-BE49-F238E27FC236}">
                <a16:creationId xmlns:a16="http://schemas.microsoft.com/office/drawing/2014/main" id="{55378AF9-154C-4C93-88E6-0F9FE354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92" y="1548765"/>
            <a:ext cx="548640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01BDED-7815-4228-A56C-971F8E6D3E39}"/>
              </a:ext>
            </a:extLst>
          </p:cNvPr>
          <p:cNvSpPr txBox="1"/>
          <p:nvPr/>
        </p:nvSpPr>
        <p:spPr>
          <a:xfrm>
            <a:off x="6581775" y="2773144"/>
            <a:ext cx="24098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Won Jeopardy on February 16, 2011!</a:t>
            </a:r>
          </a:p>
        </p:txBody>
      </p:sp>
    </p:spTree>
    <p:extLst>
      <p:ext uri="{BB962C8B-B14F-4D97-AF65-F5344CB8AC3E}">
        <p14:creationId xmlns:p14="http://schemas.microsoft.com/office/powerpoint/2010/main" val="122594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lussdiagramm: Prozess 25"/>
          <p:cNvSpPr/>
          <p:nvPr/>
        </p:nvSpPr>
        <p:spPr>
          <a:xfrm>
            <a:off x="0" y="1011239"/>
            <a:ext cx="2411413" cy="3353865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i="1" dirty="0">
              <a:solidFill>
                <a:srgbClr val="CCECFF"/>
              </a:solidFill>
            </a:endParaRPr>
          </a:p>
        </p:txBody>
      </p:sp>
      <p:sp>
        <p:nvSpPr>
          <p:cNvPr id="107" name="Abgerundetes Rechteck 107"/>
          <p:cNvSpPr/>
          <p:nvPr/>
        </p:nvSpPr>
        <p:spPr bwMode="auto">
          <a:xfrm>
            <a:off x="0" y="1800000"/>
            <a:ext cx="467544" cy="288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</a:endParaRPr>
          </a:p>
        </p:txBody>
      </p:sp>
      <p:grpSp>
        <p:nvGrpSpPr>
          <p:cNvPr id="85" name="Gruppieren 84"/>
          <p:cNvGrpSpPr/>
          <p:nvPr/>
        </p:nvGrpSpPr>
        <p:grpSpPr>
          <a:xfrm>
            <a:off x="0" y="1082674"/>
            <a:ext cx="1979712" cy="2779267"/>
            <a:chOff x="0" y="1082674"/>
            <a:chExt cx="1979712" cy="2779267"/>
          </a:xfrm>
        </p:grpSpPr>
        <p:sp>
          <p:nvSpPr>
            <p:cNvPr id="105" name="Abgerundetes Rechteck 105"/>
            <p:cNvSpPr/>
            <p:nvPr/>
          </p:nvSpPr>
          <p:spPr bwMode="auto">
            <a:xfrm>
              <a:off x="0" y="1082674"/>
              <a:ext cx="899592" cy="288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06" name="Abgerundetes Rechteck 106"/>
            <p:cNvSpPr/>
            <p:nvPr/>
          </p:nvSpPr>
          <p:spPr bwMode="auto">
            <a:xfrm>
              <a:off x="0" y="1443038"/>
              <a:ext cx="827088" cy="287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08" name="Abgerundetes Rechteck 108"/>
            <p:cNvSpPr/>
            <p:nvPr/>
          </p:nvSpPr>
          <p:spPr bwMode="auto">
            <a:xfrm>
              <a:off x="0" y="2160000"/>
              <a:ext cx="1115616" cy="2873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11" name="Abgerundetes Rechteck 110"/>
            <p:cNvSpPr/>
            <p:nvPr/>
          </p:nvSpPr>
          <p:spPr bwMode="auto">
            <a:xfrm>
              <a:off x="0" y="3573016"/>
              <a:ext cx="899592" cy="2889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12" name="Abgerundetes Rechteck 111"/>
            <p:cNvSpPr/>
            <p:nvPr/>
          </p:nvSpPr>
          <p:spPr bwMode="auto">
            <a:xfrm>
              <a:off x="1115616" y="3573016"/>
              <a:ext cx="864096" cy="28892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</p:grpSp>
      <p:sp>
        <p:nvSpPr>
          <p:cNvPr id="15370" name="Textfeld 26"/>
          <p:cNvSpPr txBox="1">
            <a:spLocks noChangeArrowheads="1"/>
          </p:cNvSpPr>
          <p:nvPr/>
        </p:nvSpPr>
        <p:spPr bwMode="auto">
          <a:xfrm>
            <a:off x="0" y="1011238"/>
            <a:ext cx="2627313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de-DE" sz="2000" i="1" dirty="0"/>
              <a:t>Sergio </a:t>
            </a:r>
            <a:r>
              <a:rPr lang="de-DE" sz="2000" i="1" dirty="0" err="1"/>
              <a:t>talked</a:t>
            </a:r>
            <a:r>
              <a:rPr lang="de-DE" sz="2000" i="1" dirty="0"/>
              <a:t> </a:t>
            </a:r>
            <a:r>
              <a:rPr lang="de-DE" sz="2000" i="1" dirty="0" err="1"/>
              <a:t>to</a:t>
            </a:r>
            <a:r>
              <a:rPr lang="de-DE" sz="2000" i="1" dirty="0"/>
              <a:t> </a:t>
            </a:r>
          </a:p>
          <a:p>
            <a:pPr eaLnBrk="1" hangingPunct="1">
              <a:lnSpc>
                <a:spcPts val="2800"/>
              </a:lnSpc>
            </a:pPr>
            <a:r>
              <a:rPr lang="de-DE" sz="2000" i="1" dirty="0"/>
              <a:t>Ennio </a:t>
            </a:r>
            <a:r>
              <a:rPr lang="de-DE" sz="2000" i="1" dirty="0" err="1"/>
              <a:t>about</a:t>
            </a:r>
            <a:endParaRPr lang="de-DE" sz="2000" i="1" dirty="0"/>
          </a:p>
          <a:p>
            <a:pPr eaLnBrk="1" hangingPunct="1">
              <a:lnSpc>
                <a:spcPts val="2800"/>
              </a:lnSpc>
            </a:pPr>
            <a:r>
              <a:rPr lang="de-DE" sz="2000" i="1" dirty="0" err="1"/>
              <a:t>Eli‘s</a:t>
            </a:r>
            <a:r>
              <a:rPr lang="de-DE" sz="2000" i="1" dirty="0"/>
              <a:t> </a:t>
            </a:r>
            <a:r>
              <a:rPr lang="de-DE" sz="2000" i="1" dirty="0" err="1"/>
              <a:t>role</a:t>
            </a:r>
            <a:r>
              <a:rPr lang="de-DE" sz="2000" i="1" dirty="0"/>
              <a:t> in </a:t>
            </a:r>
            <a:r>
              <a:rPr lang="de-DE" sz="2000" i="1" dirty="0" err="1"/>
              <a:t>the</a:t>
            </a:r>
            <a:endParaRPr lang="de-DE" sz="2000" i="1" dirty="0"/>
          </a:p>
          <a:p>
            <a:pPr eaLnBrk="1" hangingPunct="1">
              <a:lnSpc>
                <a:spcPts val="2800"/>
              </a:lnSpc>
            </a:pPr>
            <a:r>
              <a:rPr lang="de-DE" sz="2000" i="1" dirty="0"/>
              <a:t>Ecstasy </a:t>
            </a:r>
            <a:r>
              <a:rPr lang="de-DE" sz="2000" i="1" dirty="0" err="1"/>
              <a:t>scene</a:t>
            </a:r>
            <a:r>
              <a:rPr lang="de-DE" sz="2000" i="1" dirty="0"/>
              <a:t>. </a:t>
            </a:r>
          </a:p>
          <a:p>
            <a:pPr eaLnBrk="1" hangingPunct="1">
              <a:lnSpc>
                <a:spcPts val="2800"/>
              </a:lnSpc>
            </a:pPr>
            <a:r>
              <a:rPr lang="de-DE" sz="2000" i="1" dirty="0" err="1"/>
              <a:t>This</a:t>
            </a:r>
            <a:r>
              <a:rPr lang="de-DE" sz="2000" i="1" dirty="0"/>
              <a:t> </a:t>
            </a:r>
            <a:r>
              <a:rPr lang="de-DE" sz="2000" i="1" dirty="0" err="1"/>
              <a:t>sequence</a:t>
            </a:r>
            <a:r>
              <a:rPr lang="de-DE" sz="2000" i="1" dirty="0"/>
              <a:t> on</a:t>
            </a:r>
          </a:p>
          <a:p>
            <a:pPr eaLnBrk="1" hangingPunct="1">
              <a:lnSpc>
                <a:spcPts val="2800"/>
              </a:lnSpc>
            </a:pPr>
            <a:r>
              <a:rPr lang="de-DE" sz="2000" i="1" dirty="0" err="1"/>
              <a:t>the</a:t>
            </a:r>
            <a:r>
              <a:rPr lang="de-DE" sz="2000" i="1" dirty="0"/>
              <a:t> </a:t>
            </a:r>
            <a:r>
              <a:rPr lang="de-DE" sz="2000" i="1" dirty="0" err="1"/>
              <a:t>graveyard</a:t>
            </a:r>
            <a:endParaRPr lang="de-DE" sz="2000" i="1" dirty="0"/>
          </a:p>
          <a:p>
            <a:pPr eaLnBrk="1" hangingPunct="1">
              <a:lnSpc>
                <a:spcPts val="2800"/>
              </a:lnSpc>
            </a:pPr>
            <a:r>
              <a:rPr lang="de-DE" sz="2000" i="1" dirty="0"/>
              <a:t>was a </a:t>
            </a:r>
            <a:r>
              <a:rPr lang="de-DE" sz="2000" i="1" dirty="0" err="1"/>
              <a:t>highlight</a:t>
            </a:r>
            <a:r>
              <a:rPr lang="de-DE" sz="2000" i="1" dirty="0"/>
              <a:t> in</a:t>
            </a:r>
          </a:p>
          <a:p>
            <a:pPr eaLnBrk="1" hangingPunct="1">
              <a:lnSpc>
                <a:spcPts val="2800"/>
              </a:lnSpc>
            </a:pPr>
            <a:r>
              <a:rPr lang="de-DE" sz="2000" i="1" dirty="0" err="1"/>
              <a:t>Sergio‘s</a:t>
            </a:r>
            <a:r>
              <a:rPr lang="de-DE" sz="2000" i="1" dirty="0"/>
              <a:t> </a:t>
            </a:r>
            <a:r>
              <a:rPr lang="de-DE" sz="2000" i="1" dirty="0" err="1"/>
              <a:t>trilogy</a:t>
            </a:r>
            <a:endParaRPr lang="de-DE" sz="2000" i="1" dirty="0"/>
          </a:p>
          <a:p>
            <a:pPr eaLnBrk="1" hangingPunct="1">
              <a:lnSpc>
                <a:spcPts val="2800"/>
              </a:lnSpc>
            </a:pPr>
            <a:r>
              <a:rPr lang="de-DE" sz="2000" i="1" dirty="0" err="1"/>
              <a:t>of</a:t>
            </a:r>
            <a:r>
              <a:rPr lang="de-DE" sz="2000" i="1" dirty="0"/>
              <a:t> western </a:t>
            </a:r>
            <a:r>
              <a:rPr lang="de-DE" sz="2000" i="1" dirty="0" err="1"/>
              <a:t>films</a:t>
            </a:r>
            <a:r>
              <a:rPr lang="de-DE" sz="2000" i="1" dirty="0"/>
              <a:t>.</a:t>
            </a:r>
          </a:p>
          <a:p>
            <a:pPr eaLnBrk="1" hangingPunct="1">
              <a:lnSpc>
                <a:spcPts val="2800"/>
              </a:lnSpc>
            </a:pPr>
            <a:endParaRPr lang="de-DE" sz="2000" dirty="0"/>
          </a:p>
          <a:p>
            <a:pPr eaLnBrk="1" hangingPunct="1">
              <a:lnSpc>
                <a:spcPts val="2800"/>
              </a:lnSpc>
            </a:pPr>
            <a:endParaRPr lang="de-DE" sz="2000" dirty="0">
              <a:cs typeface="Arial" pitchFamily="34" charset="0"/>
            </a:endParaRP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271463" y="0"/>
            <a:ext cx="8872537" cy="765175"/>
          </a:xfrm>
        </p:spPr>
        <p:txBody>
          <a:bodyPr/>
          <a:lstStyle/>
          <a:p>
            <a:pPr defTabSz="893763" eaLnBrk="1" hangingPunct="1"/>
            <a:r>
              <a:rPr lang="en-GB" dirty="0"/>
              <a:t>Mentions, Meanings, Mappings   </a:t>
            </a:r>
            <a:r>
              <a:rPr lang="en-GB" sz="2800" dirty="0">
                <a:solidFill>
                  <a:schemeClr val="accent3"/>
                </a:solidFill>
              </a:rPr>
              <a:t>[G. </a:t>
            </a:r>
            <a:r>
              <a:rPr lang="en-GB" sz="2800" dirty="0" err="1">
                <a:solidFill>
                  <a:schemeClr val="accent3"/>
                </a:solidFill>
              </a:rPr>
              <a:t>Weikum</a:t>
            </a:r>
            <a:r>
              <a:rPr lang="en-GB" sz="2800" dirty="0">
                <a:solidFill>
                  <a:schemeClr val="accent3"/>
                </a:solidFill>
              </a:rPr>
              <a:t>]</a:t>
            </a:r>
            <a:endParaRPr lang="en-GB" sz="2000" dirty="0">
              <a:solidFill>
                <a:schemeClr val="accent3"/>
              </a:solidFill>
            </a:endParaRPr>
          </a:p>
        </p:txBody>
      </p:sp>
      <p:sp>
        <p:nvSpPr>
          <p:cNvPr id="15363" name="TextBox 12"/>
          <p:cNvSpPr txBox="1">
            <a:spLocks noChangeArrowheads="1"/>
          </p:cNvSpPr>
          <p:nvPr/>
        </p:nvSpPr>
        <p:spPr bwMode="auto">
          <a:xfrm>
            <a:off x="3600450" y="6802438"/>
            <a:ext cx="17938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sz="1000"/>
              <a:t>D5 Overview   May 30, 2011</a:t>
            </a:r>
            <a:endParaRPr lang="en-US" sz="1000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2555875" y="3271838"/>
            <a:ext cx="4238545" cy="3940045"/>
            <a:chOff x="2555776" y="1268760"/>
            <a:chExt cx="4237844" cy="3939880"/>
          </a:xfrm>
        </p:grpSpPr>
        <p:sp>
          <p:nvSpPr>
            <p:cNvPr id="90" name="Zylinder 36"/>
            <p:cNvSpPr/>
            <p:nvPr/>
          </p:nvSpPr>
          <p:spPr>
            <a:xfrm>
              <a:off x="2555776" y="1268760"/>
              <a:ext cx="4104597" cy="3700307"/>
            </a:xfrm>
            <a:prstGeom prst="can">
              <a:avLst>
                <a:gd name="adj" fmla="val 13831"/>
              </a:avLst>
            </a:prstGeom>
            <a:solidFill>
              <a:srgbClr val="99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5410" name="Textfeld 37"/>
            <p:cNvSpPr txBox="1">
              <a:spLocks noChangeArrowheads="1"/>
            </p:cNvSpPr>
            <p:nvPr/>
          </p:nvSpPr>
          <p:spPr bwMode="auto">
            <a:xfrm>
              <a:off x="2627784" y="2115616"/>
              <a:ext cx="4165836" cy="309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Sergio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Sergio_Leone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Sergio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Serge_Gainsbourg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Ennio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Ennio_Antonelli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Ennio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Ennio_Morricone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Eli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Eli_(</a:t>
              </a:r>
              <a:r>
                <a:rPr lang="de-DE" sz="2000" dirty="0" err="1">
                  <a:latin typeface="Arial Narrow" pitchFamily="34" charset="0"/>
                </a:rPr>
                <a:t>bible</a:t>
              </a:r>
              <a:r>
                <a:rPr lang="de-DE" sz="2000" dirty="0">
                  <a:latin typeface="Arial Narrow" pitchFamily="34" charset="0"/>
                </a:rPr>
                <a:t>)</a:t>
              </a: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Eli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ExtremeLightInfrastructure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Eli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Eli_Wallach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Ecstasy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Ecstasy_(</a:t>
              </a:r>
              <a:r>
                <a:rPr lang="de-DE" sz="2000" dirty="0" err="1">
                  <a:latin typeface="Arial Narrow" pitchFamily="34" charset="0"/>
                </a:rPr>
                <a:t>drug</a:t>
              </a:r>
              <a:r>
                <a:rPr lang="de-DE" sz="2000" dirty="0">
                  <a:latin typeface="Arial Narrow" pitchFamily="34" charset="0"/>
                </a:rPr>
                <a:t>)</a:t>
              </a: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Ecstasy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Ecstasy_of_Gold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 err="1">
                  <a:latin typeface="Arial Narrow" pitchFamily="34" charset="0"/>
                </a:rPr>
                <a:t>trilogy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Star_Wars_Trilogy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 err="1">
                  <a:latin typeface="Arial Narrow" pitchFamily="34" charset="0"/>
                </a:rPr>
                <a:t>trilogy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Lord_of_the_Rings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 err="1">
                  <a:latin typeface="Arial Narrow" pitchFamily="34" charset="0"/>
                </a:rPr>
                <a:t>trilogy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means</a:t>
              </a:r>
              <a:r>
                <a:rPr lang="de-DE" sz="2000" dirty="0">
                  <a:latin typeface="Arial Narrow" pitchFamily="34" charset="0"/>
                </a:rPr>
                <a:t>  </a:t>
              </a:r>
              <a:r>
                <a:rPr lang="de-DE" sz="2000" dirty="0" err="1">
                  <a:latin typeface="Arial Narrow" pitchFamily="34" charset="0"/>
                </a:rPr>
                <a:t>Dollars_Trilogy</a:t>
              </a:r>
              <a:endParaRPr lang="de-DE" sz="2000" dirty="0">
                <a:latin typeface="Arial Narrow" pitchFamily="34" charset="0"/>
              </a:endParaRPr>
            </a:p>
            <a:p>
              <a:pPr eaLnBrk="1" hangingPunct="1">
                <a:lnSpc>
                  <a:spcPts val="1800"/>
                </a:lnSpc>
              </a:pPr>
              <a:r>
                <a:rPr lang="de-DE" sz="2000" dirty="0">
                  <a:latin typeface="Arial Narrow" pitchFamily="34" charset="0"/>
                </a:rPr>
                <a:t>   …	   …	  …</a:t>
              </a:r>
            </a:p>
          </p:txBody>
        </p:sp>
        <p:sp>
          <p:nvSpPr>
            <p:cNvPr id="15411" name="Textfeld 39"/>
            <p:cNvSpPr txBox="1">
              <a:spLocks noChangeArrowheads="1"/>
            </p:cNvSpPr>
            <p:nvPr/>
          </p:nvSpPr>
          <p:spPr bwMode="auto">
            <a:xfrm>
              <a:off x="4283968" y="1296144"/>
              <a:ext cx="63030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400">
                  <a:cs typeface="Arial" pitchFamily="34" charset="0"/>
                </a:rPr>
                <a:t>KB</a:t>
              </a:r>
            </a:p>
          </p:txBody>
        </p:sp>
      </p:grpSp>
      <p:sp>
        <p:nvSpPr>
          <p:cNvPr id="15407" name="Textfeld 104"/>
          <p:cNvSpPr txBox="1">
            <a:spLocks noChangeArrowheads="1"/>
          </p:cNvSpPr>
          <p:nvPr/>
        </p:nvSpPr>
        <p:spPr bwMode="auto">
          <a:xfrm>
            <a:off x="6732239" y="795338"/>
            <a:ext cx="2411761" cy="400086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sz="2000" dirty="0">
                <a:cs typeface="Arial" pitchFamily="34" charset="0"/>
              </a:rPr>
              <a:t>Eli (</a:t>
            </a:r>
            <a:r>
              <a:rPr lang="de-DE" sz="2000" dirty="0" err="1">
                <a:cs typeface="Arial" pitchFamily="34" charset="0"/>
              </a:rPr>
              <a:t>bible</a:t>
            </a:r>
            <a:r>
              <a:rPr lang="de-DE" sz="2000" dirty="0">
                <a:cs typeface="Arial" pitchFamily="34" charset="0"/>
              </a:rPr>
              <a:t>)</a:t>
            </a:r>
          </a:p>
        </p:txBody>
      </p:sp>
      <p:sp>
        <p:nvSpPr>
          <p:cNvPr id="15408" name="Textfeld 112"/>
          <p:cNvSpPr txBox="1">
            <a:spLocks noChangeArrowheads="1"/>
          </p:cNvSpPr>
          <p:nvPr/>
        </p:nvSpPr>
        <p:spPr bwMode="auto">
          <a:xfrm>
            <a:off x="6773784" y="1299363"/>
            <a:ext cx="2369810" cy="400086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 sz="2000" dirty="0">
                <a:cs typeface="Arial" pitchFamily="34" charset="0"/>
              </a:rPr>
              <a:t>Eli Wallach</a:t>
            </a:r>
          </a:p>
        </p:txBody>
      </p:sp>
      <p:grpSp>
        <p:nvGrpSpPr>
          <p:cNvPr id="4" name="Gruppieren 42"/>
          <p:cNvGrpSpPr>
            <a:grpSpLocks/>
          </p:cNvGrpSpPr>
          <p:nvPr/>
        </p:nvGrpSpPr>
        <p:grpSpPr bwMode="auto">
          <a:xfrm>
            <a:off x="755650" y="5259388"/>
            <a:ext cx="7272338" cy="1296987"/>
            <a:chOff x="755576" y="4293096"/>
            <a:chExt cx="7272808" cy="1296144"/>
          </a:xfrm>
        </p:grpSpPr>
        <p:sp>
          <p:nvSpPr>
            <p:cNvPr id="102" name="Rechteckiger Pfeil 114"/>
            <p:cNvSpPr/>
            <p:nvPr/>
          </p:nvSpPr>
          <p:spPr bwMode="auto">
            <a:xfrm flipV="1">
              <a:off x="755576" y="4581833"/>
              <a:ext cx="1511398" cy="1007407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03" name="Rechteckiger Pfeil 115"/>
            <p:cNvSpPr/>
            <p:nvPr/>
          </p:nvSpPr>
          <p:spPr bwMode="auto">
            <a:xfrm rot="16200000" flipV="1">
              <a:off x="6768265" y="4257731"/>
              <a:ext cx="1224753" cy="1295484"/>
            </a:xfrm>
            <a:prstGeom prst="bentArrow">
              <a:avLst>
                <a:gd name="adj1" fmla="val 27880"/>
                <a:gd name="adj2" fmla="val 25000"/>
                <a:gd name="adj3" fmla="val 25000"/>
                <a:gd name="adj4" fmla="val 4375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</p:grpSp>
      <p:sp>
        <p:nvSpPr>
          <p:cNvPr id="15376" name="Textfeld 42"/>
          <p:cNvSpPr txBox="1">
            <a:spLocks noChangeArrowheads="1"/>
          </p:cNvSpPr>
          <p:nvPr/>
        </p:nvSpPr>
        <p:spPr bwMode="auto">
          <a:xfrm>
            <a:off x="0" y="4754563"/>
            <a:ext cx="23526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>
                <a:solidFill>
                  <a:srgbClr val="0070C0"/>
                </a:solidFill>
              </a:rPr>
              <a:t>Mentions</a:t>
            </a:r>
          </a:p>
          <a:p>
            <a:pPr eaLnBrk="1" hangingPunct="1"/>
            <a:r>
              <a:rPr lang="de-DE">
                <a:solidFill>
                  <a:srgbClr val="0070C0"/>
                </a:solidFill>
              </a:rPr>
              <a:t>(surface names)</a:t>
            </a:r>
          </a:p>
        </p:txBody>
      </p:sp>
      <p:sp>
        <p:nvSpPr>
          <p:cNvPr id="15377" name="Textfeld 43"/>
          <p:cNvSpPr txBox="1">
            <a:spLocks noChangeArrowheads="1"/>
          </p:cNvSpPr>
          <p:nvPr/>
        </p:nvSpPr>
        <p:spPr bwMode="auto">
          <a:xfrm>
            <a:off x="7450138" y="4395788"/>
            <a:ext cx="16938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de-DE">
                <a:solidFill>
                  <a:srgbClr val="0070C0"/>
                </a:solidFill>
              </a:rPr>
              <a:t>Entities</a:t>
            </a:r>
          </a:p>
          <a:p>
            <a:pPr eaLnBrk="1" hangingPunct="1"/>
            <a:r>
              <a:rPr lang="de-DE">
                <a:solidFill>
                  <a:srgbClr val="0070C0"/>
                </a:solidFill>
              </a:rPr>
              <a:t>(meanings)</a:t>
            </a:r>
          </a:p>
        </p:txBody>
      </p:sp>
      <p:grpSp>
        <p:nvGrpSpPr>
          <p:cNvPr id="83" name="Gruppieren 82"/>
          <p:cNvGrpSpPr/>
          <p:nvPr/>
        </p:nvGrpSpPr>
        <p:grpSpPr>
          <a:xfrm>
            <a:off x="6773784" y="1803388"/>
            <a:ext cx="2370216" cy="2416187"/>
            <a:chOff x="6773784" y="1803388"/>
            <a:chExt cx="2370216" cy="2416187"/>
          </a:xfrm>
        </p:grpSpPr>
        <p:sp>
          <p:nvSpPr>
            <p:cNvPr id="15402" name="Textfeld 98"/>
            <p:cNvSpPr txBox="1">
              <a:spLocks noChangeArrowheads="1"/>
            </p:cNvSpPr>
            <p:nvPr/>
          </p:nvSpPr>
          <p:spPr bwMode="auto">
            <a:xfrm>
              <a:off x="6773784" y="3819489"/>
              <a:ext cx="2369810" cy="40008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000" dirty="0">
                  <a:cs typeface="Arial" pitchFamily="34" charset="0"/>
                </a:rPr>
                <a:t>Dollars </a:t>
              </a:r>
              <a:r>
                <a:rPr lang="de-DE" sz="2000" dirty="0" err="1">
                  <a:cs typeface="Arial" pitchFamily="34" charset="0"/>
                </a:rPr>
                <a:t>Trilogy</a:t>
              </a:r>
              <a:endParaRPr lang="de-DE" sz="2000" dirty="0">
                <a:cs typeface="Arial" pitchFamily="34" charset="0"/>
              </a:endParaRPr>
            </a:p>
          </p:txBody>
        </p:sp>
        <p:sp>
          <p:nvSpPr>
            <p:cNvPr id="15403" name="Textfeld 99"/>
            <p:cNvSpPr txBox="1">
              <a:spLocks noChangeArrowheads="1"/>
            </p:cNvSpPr>
            <p:nvPr/>
          </p:nvSpPr>
          <p:spPr bwMode="auto">
            <a:xfrm>
              <a:off x="6773784" y="3315464"/>
              <a:ext cx="2369810" cy="40008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000" dirty="0">
                  <a:cs typeface="Arial" pitchFamily="34" charset="0"/>
                </a:rPr>
                <a:t>Lord </a:t>
              </a:r>
              <a:r>
                <a:rPr lang="de-DE" sz="2000" dirty="0" err="1">
                  <a:cs typeface="Arial" pitchFamily="34" charset="0"/>
                </a:rPr>
                <a:t>of</a:t>
              </a:r>
              <a:r>
                <a:rPr lang="de-DE" sz="2000" dirty="0">
                  <a:cs typeface="Arial" pitchFamily="34" charset="0"/>
                </a:rPr>
                <a:t> </a:t>
              </a:r>
              <a:r>
                <a:rPr lang="de-DE" sz="2000" dirty="0" err="1">
                  <a:cs typeface="Arial" pitchFamily="34" charset="0"/>
                </a:rPr>
                <a:t>the</a:t>
              </a:r>
              <a:r>
                <a:rPr lang="de-DE" sz="2000" dirty="0">
                  <a:cs typeface="Arial" pitchFamily="34" charset="0"/>
                </a:rPr>
                <a:t> Rings</a:t>
              </a:r>
            </a:p>
          </p:txBody>
        </p:sp>
        <p:sp>
          <p:nvSpPr>
            <p:cNvPr id="15404" name="Textfeld 101"/>
            <p:cNvSpPr txBox="1">
              <a:spLocks noChangeArrowheads="1"/>
            </p:cNvSpPr>
            <p:nvPr/>
          </p:nvSpPr>
          <p:spPr bwMode="auto">
            <a:xfrm>
              <a:off x="6773784" y="2811439"/>
              <a:ext cx="2369810" cy="40008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000" dirty="0">
                  <a:cs typeface="Arial" pitchFamily="34" charset="0"/>
                </a:rPr>
                <a:t>Star </a:t>
              </a:r>
              <a:r>
                <a:rPr lang="de-DE" sz="2000" dirty="0" err="1">
                  <a:cs typeface="Arial" pitchFamily="34" charset="0"/>
                </a:rPr>
                <a:t>Wars</a:t>
              </a:r>
              <a:r>
                <a:rPr lang="de-DE" sz="2000" dirty="0">
                  <a:cs typeface="Arial" pitchFamily="34" charset="0"/>
                </a:rPr>
                <a:t> </a:t>
              </a:r>
              <a:r>
                <a:rPr lang="de-DE" sz="2000" dirty="0" err="1">
                  <a:cs typeface="Arial" pitchFamily="34" charset="0"/>
                </a:rPr>
                <a:t>Trilogy</a:t>
              </a:r>
              <a:endParaRPr lang="de-DE" sz="2000" dirty="0">
                <a:cs typeface="Arial" pitchFamily="34" charset="0"/>
              </a:endParaRPr>
            </a:p>
          </p:txBody>
        </p:sp>
        <p:sp>
          <p:nvSpPr>
            <p:cNvPr id="15405" name="Textfeld 102"/>
            <p:cNvSpPr txBox="1">
              <a:spLocks noChangeArrowheads="1"/>
            </p:cNvSpPr>
            <p:nvPr/>
          </p:nvSpPr>
          <p:spPr bwMode="auto">
            <a:xfrm>
              <a:off x="6773784" y="2307414"/>
              <a:ext cx="2369810" cy="40008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000">
                  <a:cs typeface="Arial" pitchFamily="34" charset="0"/>
                </a:rPr>
                <a:t>Benny Andersson</a:t>
              </a:r>
            </a:p>
          </p:txBody>
        </p:sp>
        <p:sp>
          <p:nvSpPr>
            <p:cNvPr id="15406" name="Textfeld 103"/>
            <p:cNvSpPr txBox="1">
              <a:spLocks noChangeArrowheads="1"/>
            </p:cNvSpPr>
            <p:nvPr/>
          </p:nvSpPr>
          <p:spPr bwMode="auto">
            <a:xfrm>
              <a:off x="6773784" y="1803388"/>
              <a:ext cx="2369810" cy="400086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2000">
                  <a:cs typeface="Arial" pitchFamily="34" charset="0"/>
                </a:rPr>
                <a:t>Benny Goodman</a:t>
              </a:r>
            </a:p>
          </p:txBody>
        </p:sp>
        <p:grpSp>
          <p:nvGrpSpPr>
            <p:cNvPr id="8" name="Gruppieren 43"/>
            <p:cNvGrpSpPr>
              <a:grpSpLocks/>
            </p:cNvGrpSpPr>
            <p:nvPr/>
          </p:nvGrpSpPr>
          <p:grpSpPr bwMode="auto">
            <a:xfrm>
              <a:off x="6773863" y="1803400"/>
              <a:ext cx="2370137" cy="903288"/>
              <a:chOff x="6774312" y="1556792"/>
              <a:chExt cx="2369688" cy="904166"/>
            </a:xfrm>
          </p:grpSpPr>
          <p:sp>
            <p:nvSpPr>
              <p:cNvPr id="15384" name="Textfeld 102"/>
              <p:cNvSpPr txBox="1">
                <a:spLocks noChangeArrowheads="1"/>
              </p:cNvSpPr>
              <p:nvPr/>
            </p:nvSpPr>
            <p:spPr bwMode="auto">
              <a:xfrm>
                <a:off x="6774312" y="2060848"/>
                <a:ext cx="2369688" cy="400110"/>
              </a:xfrm>
              <a:prstGeom prst="rect">
                <a:avLst/>
              </a:prstGeom>
              <a:solidFill>
                <a:srgbClr val="66FFFF"/>
              </a:solidFill>
              <a:ln w="38100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de-DE" sz="2000" dirty="0">
                    <a:cs typeface="Arial" pitchFamily="34" charset="0"/>
                  </a:rPr>
                  <a:t>Ecstasy </a:t>
                </a:r>
                <a:r>
                  <a:rPr lang="de-DE" sz="2000" dirty="0" err="1">
                    <a:cs typeface="Arial" pitchFamily="34" charset="0"/>
                  </a:rPr>
                  <a:t>of</a:t>
                </a:r>
                <a:r>
                  <a:rPr lang="de-DE" sz="2000" dirty="0">
                    <a:cs typeface="Arial" pitchFamily="34" charset="0"/>
                  </a:rPr>
                  <a:t> Gold</a:t>
                </a:r>
              </a:p>
            </p:txBody>
          </p:sp>
          <p:sp>
            <p:nvSpPr>
              <p:cNvPr id="15385" name="Textfeld 103"/>
              <p:cNvSpPr txBox="1">
                <a:spLocks noChangeArrowheads="1"/>
              </p:cNvSpPr>
              <p:nvPr/>
            </p:nvSpPr>
            <p:spPr bwMode="auto">
              <a:xfrm>
                <a:off x="6774312" y="1556792"/>
                <a:ext cx="2369688" cy="400110"/>
              </a:xfrm>
              <a:prstGeom prst="rect">
                <a:avLst/>
              </a:prstGeom>
              <a:solidFill>
                <a:srgbClr val="66FFFF"/>
              </a:solidFill>
              <a:ln w="38100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de-DE" sz="2000" dirty="0">
                    <a:cs typeface="Arial" pitchFamily="34" charset="0"/>
                  </a:rPr>
                  <a:t>Ecstasy (</a:t>
                </a:r>
                <a:r>
                  <a:rPr lang="de-DE" sz="2000" dirty="0" err="1">
                    <a:cs typeface="Arial" pitchFamily="34" charset="0"/>
                  </a:rPr>
                  <a:t>drug</a:t>
                </a:r>
                <a:r>
                  <a:rPr lang="de-DE" sz="2000" dirty="0">
                    <a:cs typeface="Arial" pitchFamily="34" charset="0"/>
                  </a:rPr>
                  <a:t>)</a:t>
                </a:r>
              </a:p>
            </p:txBody>
          </p:sp>
        </p:grpSp>
      </p:grpSp>
      <p:grpSp>
        <p:nvGrpSpPr>
          <p:cNvPr id="82" name="Gruppieren 81"/>
          <p:cNvGrpSpPr/>
          <p:nvPr/>
        </p:nvGrpSpPr>
        <p:grpSpPr>
          <a:xfrm>
            <a:off x="467544" y="995381"/>
            <a:ext cx="6306240" cy="3024151"/>
            <a:chOff x="467544" y="995381"/>
            <a:chExt cx="6306240" cy="3024151"/>
          </a:xfrm>
        </p:grpSpPr>
        <p:cxnSp>
          <p:nvCxnSpPr>
            <p:cNvPr id="15386" name="Gerade Verbindung mit Pfeil 129"/>
            <p:cNvCxnSpPr>
              <a:cxnSpLocks noChangeShapeType="1"/>
              <a:stCxn id="112" idx="3"/>
              <a:endCxn id="15403" idx="1"/>
            </p:cNvCxnSpPr>
            <p:nvPr/>
          </p:nvCxnSpPr>
          <p:spPr bwMode="auto">
            <a:xfrm flipV="1">
              <a:off x="1979712" y="3515507"/>
              <a:ext cx="4794072" cy="201972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7" name="Gerade Verbindung mit Pfeil 127"/>
            <p:cNvCxnSpPr>
              <a:cxnSpLocks noChangeShapeType="1"/>
              <a:stCxn id="112" idx="3"/>
              <a:endCxn id="15404" idx="1"/>
            </p:cNvCxnSpPr>
            <p:nvPr/>
          </p:nvCxnSpPr>
          <p:spPr bwMode="auto">
            <a:xfrm flipV="1">
              <a:off x="1979712" y="3011482"/>
              <a:ext cx="4794072" cy="705997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8" name="Gerade Verbindung mit Pfeil 131"/>
            <p:cNvCxnSpPr>
              <a:cxnSpLocks noChangeShapeType="1"/>
              <a:stCxn id="112" idx="3"/>
              <a:endCxn id="15402" idx="1"/>
            </p:cNvCxnSpPr>
            <p:nvPr/>
          </p:nvCxnSpPr>
          <p:spPr bwMode="auto">
            <a:xfrm>
              <a:off x="1979712" y="3717479"/>
              <a:ext cx="4794072" cy="302053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9" name="Gerade Verbindung mit Pfeil 119"/>
            <p:cNvCxnSpPr>
              <a:cxnSpLocks noChangeShapeType="1"/>
              <a:stCxn id="107" idx="3"/>
              <a:endCxn id="15407" idx="1"/>
            </p:cNvCxnSpPr>
            <p:nvPr/>
          </p:nvCxnSpPr>
          <p:spPr bwMode="auto">
            <a:xfrm flipV="1">
              <a:off x="467544" y="995381"/>
              <a:ext cx="6264695" cy="948619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0" name="Gerade Verbindung mit Pfeil 121"/>
            <p:cNvCxnSpPr>
              <a:cxnSpLocks noChangeShapeType="1"/>
              <a:stCxn id="107" idx="3"/>
              <a:endCxn id="15408" idx="1"/>
            </p:cNvCxnSpPr>
            <p:nvPr/>
          </p:nvCxnSpPr>
          <p:spPr bwMode="auto">
            <a:xfrm flipV="1">
              <a:off x="467544" y="1499406"/>
              <a:ext cx="6306240" cy="444594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1" name="Gerade Verbindung mit Pfeil 123"/>
            <p:cNvCxnSpPr>
              <a:cxnSpLocks noChangeShapeType="1"/>
              <a:stCxn id="108" idx="3"/>
              <a:endCxn id="15406" idx="1"/>
            </p:cNvCxnSpPr>
            <p:nvPr/>
          </p:nvCxnSpPr>
          <p:spPr bwMode="auto">
            <a:xfrm flipV="1">
              <a:off x="1115616" y="2003431"/>
              <a:ext cx="5658168" cy="300238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2" name="Gerade Verbindung mit Pfeil 125"/>
            <p:cNvCxnSpPr>
              <a:cxnSpLocks noChangeShapeType="1"/>
              <a:stCxn id="108" idx="3"/>
              <a:endCxn id="15405" idx="1"/>
            </p:cNvCxnSpPr>
            <p:nvPr/>
          </p:nvCxnSpPr>
          <p:spPr bwMode="auto">
            <a:xfrm>
              <a:off x="1115616" y="2303669"/>
              <a:ext cx="5658168" cy="203788"/>
            </a:xfrm>
            <a:prstGeom prst="straightConnector1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" name="Gruppieren 55"/>
          <p:cNvGrpSpPr>
            <a:grpSpLocks/>
          </p:cNvGrpSpPr>
          <p:nvPr/>
        </p:nvGrpSpPr>
        <p:grpSpPr bwMode="auto">
          <a:xfrm>
            <a:off x="2555875" y="1733550"/>
            <a:ext cx="3960813" cy="1022350"/>
            <a:chOff x="2555776" y="1556792"/>
            <a:chExt cx="3960440" cy="1021935"/>
          </a:xfrm>
        </p:grpSpPr>
        <p:sp>
          <p:nvSpPr>
            <p:cNvPr id="132" name="Pfeil nach rechts 53"/>
            <p:cNvSpPr/>
            <p:nvPr/>
          </p:nvSpPr>
          <p:spPr bwMode="auto">
            <a:xfrm>
              <a:off x="2555776" y="1556792"/>
              <a:ext cx="3960440" cy="360040"/>
            </a:xfrm>
            <a:prstGeom prst="rightArrow">
              <a:avLst/>
            </a:prstGeom>
            <a:gradFill flip="none" rotWithShape="1">
              <a:gsLst>
                <a:gs pos="0">
                  <a:srgbClr val="00FFFF"/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9525" cap="flat" cmpd="sng" algn="ctr"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</a:endParaRPr>
            </a:p>
          </p:txBody>
        </p:sp>
        <p:sp>
          <p:nvSpPr>
            <p:cNvPr id="15383" name="Textfeld 54"/>
            <p:cNvSpPr txBox="1">
              <a:spLocks noChangeArrowheads="1"/>
            </p:cNvSpPr>
            <p:nvPr/>
          </p:nvSpPr>
          <p:spPr bwMode="auto">
            <a:xfrm>
              <a:off x="4211960" y="1747730"/>
              <a:ext cx="561372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4800">
                  <a:solidFill>
                    <a:srgbClr val="0000FF"/>
                  </a:solidFill>
                </a:rPr>
                <a:t>?</a:t>
              </a:r>
            </a:p>
          </p:txBody>
        </p:sp>
      </p:grpSp>
      <p:cxnSp>
        <p:nvCxnSpPr>
          <p:cNvPr id="122" name="Gerade Verbindung mit Pfeil 141"/>
          <p:cNvCxnSpPr>
            <a:cxnSpLocks noChangeShapeType="1"/>
            <a:stCxn id="112" idx="3"/>
            <a:endCxn id="15402" idx="1"/>
          </p:cNvCxnSpPr>
          <p:nvPr/>
        </p:nvCxnSpPr>
        <p:spPr bwMode="auto">
          <a:xfrm>
            <a:off x="1979712" y="3717479"/>
            <a:ext cx="4794072" cy="302053"/>
          </a:xfrm>
          <a:prstGeom prst="straightConnector1">
            <a:avLst/>
          </a:prstGeom>
          <a:noFill/>
          <a:ln w="57150" algn="ctr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4" name="Gerade Verbindung mit Pfeil 140"/>
          <p:cNvCxnSpPr>
            <a:cxnSpLocks noChangeShapeType="1"/>
            <a:stCxn id="108" idx="3"/>
            <a:endCxn id="15384" idx="1"/>
          </p:cNvCxnSpPr>
          <p:nvPr/>
        </p:nvCxnSpPr>
        <p:spPr bwMode="auto">
          <a:xfrm>
            <a:off x="1115616" y="2303669"/>
            <a:ext cx="5658247" cy="203159"/>
          </a:xfrm>
          <a:prstGeom prst="straightConnector1">
            <a:avLst/>
          </a:prstGeom>
          <a:noFill/>
          <a:ln w="57150" algn="ctr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123" name="Gerade Verbindung mit Pfeil 139"/>
          <p:cNvCxnSpPr>
            <a:cxnSpLocks noChangeShapeType="1"/>
            <a:stCxn id="107" idx="3"/>
            <a:endCxn id="15408" idx="1"/>
          </p:cNvCxnSpPr>
          <p:nvPr/>
        </p:nvCxnSpPr>
        <p:spPr bwMode="auto">
          <a:xfrm flipV="1">
            <a:off x="467544" y="1499406"/>
            <a:ext cx="6306240" cy="444594"/>
          </a:xfrm>
          <a:prstGeom prst="straightConnector1">
            <a:avLst/>
          </a:prstGeom>
          <a:noFill/>
          <a:ln w="57150" algn="ctr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405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linked to a canonical reference</a:t>
            </a:r>
          </a:p>
          <a:p>
            <a:pPr lvl="1"/>
            <a:r>
              <a:rPr lang="en-US" dirty="0"/>
              <a:t>Freebase, </a:t>
            </a:r>
            <a:r>
              <a:rPr lang="en-US" dirty="0" err="1"/>
              <a:t>dbPedia</a:t>
            </a:r>
            <a:r>
              <a:rPr lang="en-US" dirty="0"/>
              <a:t>, Yago2, (WordNet)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7" y="2667000"/>
            <a:ext cx="4093986" cy="419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3557528"/>
            <a:ext cx="4673600" cy="299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988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BF8D-4E50-49CD-ACD8-E36C310A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97BD1-A754-4D24-A07A-F1C47C18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3C82C-B377-4963-8F7B-DCF7B5518F66}"/>
              </a:ext>
            </a:extLst>
          </p:cNvPr>
          <p:cNvSpPr txBox="1"/>
          <p:nvPr/>
        </p:nvSpPr>
        <p:spPr>
          <a:xfrm>
            <a:off x="3459244" y="4952961"/>
            <a:ext cx="299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CR7</a:t>
            </a:r>
            <a:r>
              <a:rPr lang="en-US" dirty="0"/>
              <a:t> is one of the best players.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2792A5-B90B-4DCD-8D1F-5C6CEC89CD18}"/>
              </a:ext>
            </a:extLst>
          </p:cNvPr>
          <p:cNvSpPr txBox="1"/>
          <p:nvPr/>
        </p:nvSpPr>
        <p:spPr>
          <a:xfrm>
            <a:off x="1813594" y="4415610"/>
            <a:ext cx="4311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Cristiano Ronaldo </a:t>
            </a:r>
            <a:r>
              <a:rPr lang="en-US" dirty="0"/>
              <a:t>scored another goal this…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A6ACB-1613-471F-9B65-B9078AD3C07E}"/>
              </a:ext>
            </a:extLst>
          </p:cNvPr>
          <p:cNvSpPr txBox="1"/>
          <p:nvPr/>
        </p:nvSpPr>
        <p:spPr>
          <a:xfrm>
            <a:off x="663907" y="3916390"/>
            <a:ext cx="224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Ronaldo</a:t>
            </a:r>
            <a:r>
              <a:rPr lang="en-US" dirty="0"/>
              <a:t> got injured…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6C2EE3-3A2C-4947-9768-5A91D2E147F2}"/>
              </a:ext>
            </a:extLst>
          </p:cNvPr>
          <p:cNvSpPr/>
          <p:nvPr/>
        </p:nvSpPr>
        <p:spPr>
          <a:xfrm>
            <a:off x="2345709" y="2007567"/>
            <a:ext cx="1981200" cy="769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Named entity: Cristiano Ronaldo</a:t>
            </a:r>
          </a:p>
        </p:txBody>
      </p:sp>
      <p:sp>
        <p:nvSpPr>
          <p:cNvPr id="9" name="Google Shape;135;p21">
            <a:extLst>
              <a:ext uri="{FF2B5EF4-FFF2-40B4-BE49-F238E27FC236}">
                <a16:creationId xmlns:a16="http://schemas.microsoft.com/office/drawing/2014/main" id="{75A51144-0677-4175-B12D-7E03169657B2}"/>
              </a:ext>
            </a:extLst>
          </p:cNvPr>
          <p:cNvSpPr/>
          <p:nvPr/>
        </p:nvSpPr>
        <p:spPr>
          <a:xfrm>
            <a:off x="4060209" y="2557629"/>
            <a:ext cx="533400" cy="5535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0999" b="-10999"/>
            </a:stretch>
          </a:blip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77DD7-E3FA-45F3-A738-3C04F19D73EE}"/>
              </a:ext>
            </a:extLst>
          </p:cNvPr>
          <p:cNvSpPr txBox="1"/>
          <p:nvPr/>
        </p:nvSpPr>
        <p:spPr>
          <a:xfrm>
            <a:off x="2242603" y="1747710"/>
            <a:ext cx="18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 Canonical identifier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B8A35-D5D2-4F75-AAC5-62B591C42246}"/>
              </a:ext>
            </a:extLst>
          </p:cNvPr>
          <p:cNvSpPr/>
          <p:nvPr/>
        </p:nvSpPr>
        <p:spPr>
          <a:xfrm>
            <a:off x="5467350" y="1962264"/>
            <a:ext cx="1981200" cy="769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Named entity: Ronaldinho</a:t>
            </a:r>
          </a:p>
        </p:txBody>
      </p:sp>
      <p:sp>
        <p:nvSpPr>
          <p:cNvPr id="12" name="Google Shape;135;p21">
            <a:extLst>
              <a:ext uri="{FF2B5EF4-FFF2-40B4-BE49-F238E27FC236}">
                <a16:creationId xmlns:a16="http://schemas.microsoft.com/office/drawing/2014/main" id="{721762FF-4D03-45BB-85BF-49211E5C34A1}"/>
              </a:ext>
            </a:extLst>
          </p:cNvPr>
          <p:cNvSpPr/>
          <p:nvPr/>
        </p:nvSpPr>
        <p:spPr>
          <a:xfrm>
            <a:off x="7181850" y="2512326"/>
            <a:ext cx="533400" cy="553544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10999" b="-10999"/>
            </a:stretch>
          </a:blip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62A943-872A-476E-9152-4D01774D799E}"/>
              </a:ext>
            </a:extLst>
          </p:cNvPr>
          <p:cNvSpPr txBox="1"/>
          <p:nvPr/>
        </p:nvSpPr>
        <p:spPr>
          <a:xfrm>
            <a:off x="5364244" y="1702407"/>
            <a:ext cx="18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NE Canonical identifier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136ED-BF0F-4181-BAEF-78CEB6A5E3C8}"/>
              </a:ext>
            </a:extLst>
          </p:cNvPr>
          <p:cNvSpPr txBox="1"/>
          <p:nvPr/>
        </p:nvSpPr>
        <p:spPr>
          <a:xfrm>
            <a:off x="2138078" y="5913074"/>
            <a:ext cx="151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Named entity mentions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0822F1-DA79-4EDC-9372-C4197C085C7A}"/>
              </a:ext>
            </a:extLst>
          </p:cNvPr>
          <p:cNvCxnSpPr>
            <a:cxnSpLocks/>
          </p:cNvCxnSpPr>
          <p:nvPr/>
        </p:nvCxnSpPr>
        <p:spPr>
          <a:xfrm flipV="1">
            <a:off x="831342" y="4285722"/>
            <a:ext cx="311658" cy="1048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2F8755-6F24-4EF1-8980-98B7C7DCB033}"/>
              </a:ext>
            </a:extLst>
          </p:cNvPr>
          <p:cNvCxnSpPr>
            <a:cxnSpLocks/>
          </p:cNvCxnSpPr>
          <p:nvPr/>
        </p:nvCxnSpPr>
        <p:spPr>
          <a:xfrm flipH="1" flipV="1">
            <a:off x="2209800" y="4784942"/>
            <a:ext cx="350503" cy="11281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67C558-524D-485F-9454-E65C4106B362}"/>
              </a:ext>
            </a:extLst>
          </p:cNvPr>
          <p:cNvCxnSpPr>
            <a:cxnSpLocks/>
          </p:cNvCxnSpPr>
          <p:nvPr/>
        </p:nvCxnSpPr>
        <p:spPr>
          <a:xfrm flipV="1">
            <a:off x="3048000" y="5181600"/>
            <a:ext cx="457200" cy="8202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30E160-AAD6-4513-BD96-4AB0800C7350}"/>
              </a:ext>
            </a:extLst>
          </p:cNvPr>
          <p:cNvCxnSpPr>
            <a:cxnSpLocks/>
          </p:cNvCxnSpPr>
          <p:nvPr/>
        </p:nvCxnSpPr>
        <p:spPr>
          <a:xfrm flipV="1">
            <a:off x="2893202" y="2862640"/>
            <a:ext cx="443107" cy="15661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41AD85C-351B-45F7-8BF3-E403EF22206A}"/>
              </a:ext>
            </a:extLst>
          </p:cNvPr>
          <p:cNvCxnSpPr>
            <a:cxnSpLocks/>
          </p:cNvCxnSpPr>
          <p:nvPr/>
        </p:nvCxnSpPr>
        <p:spPr>
          <a:xfrm flipH="1" flipV="1">
            <a:off x="3472475" y="2862640"/>
            <a:ext cx="337525" cy="214561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6FC9F5-1AB7-4EEA-A1B8-75BEFF4FCA30}"/>
              </a:ext>
            </a:extLst>
          </p:cNvPr>
          <p:cNvCxnSpPr/>
          <p:nvPr/>
        </p:nvCxnSpPr>
        <p:spPr>
          <a:xfrm flipV="1">
            <a:off x="1428750" y="2922752"/>
            <a:ext cx="1024133" cy="10407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B6C7DBB-9C29-4CE1-B2B3-EBABF5B0A364}"/>
              </a:ext>
            </a:extLst>
          </p:cNvPr>
          <p:cNvCxnSpPr/>
          <p:nvPr/>
        </p:nvCxnSpPr>
        <p:spPr>
          <a:xfrm flipV="1">
            <a:off x="1471968" y="2817337"/>
            <a:ext cx="3892276" cy="11463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F48C66-6C76-4505-9B93-5817E9C4EB23}"/>
              </a:ext>
            </a:extLst>
          </p:cNvPr>
          <p:cNvGrpSpPr/>
          <p:nvPr/>
        </p:nvGrpSpPr>
        <p:grpSpPr>
          <a:xfrm>
            <a:off x="3669313" y="2862640"/>
            <a:ext cx="5155276" cy="3731007"/>
            <a:chOff x="3669313" y="2862640"/>
            <a:chExt cx="5155276" cy="373100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CB19ED-9C98-43F9-B938-055DF83BC3BD}"/>
                </a:ext>
              </a:extLst>
            </p:cNvPr>
            <p:cNvSpPr txBox="1"/>
            <p:nvPr/>
          </p:nvSpPr>
          <p:spPr>
            <a:xfrm>
              <a:off x="4059072" y="5443048"/>
              <a:ext cx="2144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5"/>
                  </a:solidFill>
                </a:rPr>
                <a:t>CR7</a:t>
              </a:r>
              <a:r>
                <a:rPr lang="en-US" dirty="0"/>
                <a:t> </a:t>
              </a:r>
              <a:r>
                <a:rPr lang="en-US" b="1" u="sng" dirty="0"/>
                <a:t>joined</a:t>
              </a:r>
              <a:r>
                <a:rPr lang="en-US" dirty="0"/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Juventus</a:t>
              </a:r>
              <a:r>
                <a:rPr lang="en-US" dirty="0"/>
                <a:t>.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49E216-4478-4877-BC96-75EAA34443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69313" y="2862640"/>
              <a:ext cx="727285" cy="261146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32FC620-80A4-4220-ABDC-BE184C2FB9D1}"/>
                </a:ext>
              </a:extLst>
            </p:cNvPr>
            <p:cNvSpPr/>
            <p:nvPr/>
          </p:nvSpPr>
          <p:spPr>
            <a:xfrm>
              <a:off x="6576689" y="3620833"/>
              <a:ext cx="1981200" cy="7699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Named entity: Juventus</a:t>
              </a:r>
            </a:p>
          </p:txBody>
        </p:sp>
        <p:sp>
          <p:nvSpPr>
            <p:cNvPr id="37" name="Google Shape;135;p21">
              <a:extLst>
                <a:ext uri="{FF2B5EF4-FFF2-40B4-BE49-F238E27FC236}">
                  <a16:creationId xmlns:a16="http://schemas.microsoft.com/office/drawing/2014/main" id="{66623C2B-F7B9-43F7-9547-6E4E9D28B140}"/>
                </a:ext>
              </a:extLst>
            </p:cNvPr>
            <p:cNvSpPr/>
            <p:nvPr/>
          </p:nvSpPr>
          <p:spPr>
            <a:xfrm>
              <a:off x="8291189" y="4170895"/>
              <a:ext cx="533400" cy="553544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t="-10999" b="-10999"/>
              </a:stretch>
            </a:blip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88977C-E11F-4E48-B9D2-4A1498B0491A}"/>
                </a:ext>
              </a:extLst>
            </p:cNvPr>
            <p:cNvSpPr txBox="1"/>
            <p:nvPr/>
          </p:nvSpPr>
          <p:spPr>
            <a:xfrm>
              <a:off x="6473583" y="3360976"/>
              <a:ext cx="18486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NE Canonical identifier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7B27728-BECC-4303-A8F8-9994C9B0F1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4912" y="4223369"/>
              <a:ext cx="825915" cy="127199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FE61FD-7E93-48BA-8E7F-29832152327B}"/>
                </a:ext>
              </a:extLst>
            </p:cNvPr>
            <p:cNvSpPr txBox="1"/>
            <p:nvPr/>
          </p:nvSpPr>
          <p:spPr>
            <a:xfrm>
              <a:off x="4091251" y="5947316"/>
              <a:ext cx="17914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Named entities relation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41AF8F8-2311-4B36-A689-91CC131EB05C}"/>
              </a:ext>
            </a:extLst>
          </p:cNvPr>
          <p:cNvSpPr txBox="1"/>
          <p:nvPr/>
        </p:nvSpPr>
        <p:spPr>
          <a:xfrm>
            <a:off x="125580" y="5349008"/>
            <a:ext cx="167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Named entity disambiguation</a:t>
            </a:r>
          </a:p>
        </p:txBody>
      </p:sp>
    </p:spTree>
    <p:extLst>
      <p:ext uri="{BB962C8B-B14F-4D97-AF65-F5344CB8AC3E}">
        <p14:creationId xmlns:p14="http://schemas.microsoft.com/office/powerpoint/2010/main" val="33455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Questions in Modern Systems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/>
          <a:lstStyle/>
          <a:p>
            <a:r>
              <a:rPr lang="en-US" dirty="0"/>
              <a:t>Factoid questions (</a:t>
            </a:r>
            <a:r>
              <a:rPr lang="en-US" b="1" dirty="0">
                <a:solidFill>
                  <a:srgbClr val="0000FF"/>
                </a:solidFill>
              </a:rPr>
              <a:t>this lecture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Who wrote “The Universal Declaration of Human Rights”?</a:t>
            </a:r>
          </a:p>
          <a:p>
            <a:pPr lvl="1"/>
            <a:r>
              <a:rPr lang="en-US" dirty="0"/>
              <a:t>How many calories are there in two slices of apple pie?</a:t>
            </a:r>
          </a:p>
          <a:p>
            <a:pPr lvl="1"/>
            <a:r>
              <a:rPr lang="en-US" dirty="0"/>
              <a:t>What is the average age of the onset of autism?</a:t>
            </a:r>
          </a:p>
          <a:p>
            <a:pPr lvl="1"/>
            <a:r>
              <a:rPr lang="en-US" dirty="0"/>
              <a:t>Where is Apple Computer based?</a:t>
            </a:r>
          </a:p>
          <a:p>
            <a:pPr lvl="5"/>
            <a:endParaRPr lang="en-US" dirty="0"/>
          </a:p>
          <a:p>
            <a:r>
              <a:rPr lang="en-US" dirty="0"/>
              <a:t>Complex (narrative) questions (</a:t>
            </a:r>
            <a:r>
              <a:rPr lang="en-US" b="1" dirty="0">
                <a:solidFill>
                  <a:srgbClr val="FF0000"/>
                </a:solidFill>
              </a:rPr>
              <a:t>your project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children with an acute febrile illness, what is the efficacy of acetaminophen in reducing fever?</a:t>
            </a:r>
          </a:p>
          <a:p>
            <a:pPr lvl="1"/>
            <a:r>
              <a:rPr lang="en-US" dirty="0"/>
              <a:t>What do scholars think about Jefferson’s position on dealing with pirates?</a:t>
            </a:r>
          </a:p>
        </p:txBody>
      </p:sp>
      <p:sp>
        <p:nvSpPr>
          <p:cNvPr id="194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/>
          <a:p>
            <a:fld id="{D1827057-38B1-854C-9CC5-6A900D02219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13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 fontScale="90000"/>
          </a:bodyPr>
          <a:lstStyle/>
          <a:p>
            <a:r>
              <a:rPr lang="en-US" dirty="0"/>
              <a:t>Commercial systems: mainly factoid QA</a:t>
            </a: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239022"/>
              </p:ext>
            </p:extLst>
          </p:nvPr>
        </p:nvGraphicFramePr>
        <p:xfrm>
          <a:off x="533400" y="2057400"/>
          <a:ext cx="7391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Where is the Louvre Museum located?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Paris, France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What’s the abbreviation</a:t>
                      </a:r>
                      <a:r>
                        <a:rPr lang="en-US" baseline="0" dirty="0"/>
                        <a:t> for limited partnership?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L.P.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  <a:r>
                        <a:rPr lang="en-US" baseline="0" dirty="0"/>
                        <a:t> are the names of Odin’s ravens?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Huginn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Muninn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  <a:r>
                        <a:rPr lang="en-US" baseline="0" dirty="0"/>
                        <a:t> currency is used in China?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</a:t>
                      </a:r>
                      <a:r>
                        <a:rPr lang="en-US" dirty="0" err="1"/>
                        <a:t>yuan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kind of nuts are used in marzipan?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almonds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instrument does Max Roach play?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What is the telephone number for Stanford University?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650-723-2300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774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/>
          <a:p>
            <a:r>
              <a:rPr lang="en-US" dirty="0"/>
              <a:t>Paradigms for QA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/>
          </a:bodyPr>
          <a:lstStyle/>
          <a:p>
            <a:r>
              <a:rPr lang="en-US" dirty="0"/>
              <a:t>IR-based approaches</a:t>
            </a:r>
          </a:p>
          <a:p>
            <a:pPr lvl="1"/>
            <a:r>
              <a:rPr lang="en-US" dirty="0"/>
              <a:t>TREC;  IBM Watson; Google</a:t>
            </a:r>
          </a:p>
          <a:p>
            <a:pPr lvl="2"/>
            <a:endParaRPr lang="en-US" dirty="0"/>
          </a:p>
          <a:p>
            <a:r>
              <a:rPr lang="en-US" dirty="0"/>
              <a:t>Structured knowledge-based approaches</a:t>
            </a:r>
          </a:p>
          <a:p>
            <a:pPr lvl="1"/>
            <a:r>
              <a:rPr lang="en-US" dirty="0"/>
              <a:t>IBM Watson; True Knowledge </a:t>
            </a:r>
            <a:r>
              <a:rPr lang="en-US" dirty="0" err="1"/>
              <a:t>Evi</a:t>
            </a:r>
            <a:r>
              <a:rPr lang="en-US" dirty="0"/>
              <a:t>, Apple Siri, Wolfram Alpha, Facebook Graph Search</a:t>
            </a:r>
          </a:p>
          <a:p>
            <a:pPr lvl="2"/>
            <a:endParaRPr lang="en-US" dirty="0"/>
          </a:p>
          <a:p>
            <a:r>
              <a:rPr lang="en-US" dirty="0"/>
              <a:t>Hybrid approaches</a:t>
            </a:r>
          </a:p>
          <a:p>
            <a:pPr lvl="1"/>
            <a:r>
              <a:rPr lang="en-US" dirty="0"/>
              <a:t>IBM Watson</a:t>
            </a:r>
          </a:p>
        </p:txBody>
      </p:sp>
    </p:spTree>
    <p:extLst>
      <p:ext uri="{BB962C8B-B14F-4D97-AF65-F5344CB8AC3E}">
        <p14:creationId xmlns:p14="http://schemas.microsoft.com/office/powerpoint/2010/main" val="3860546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56661</TotalTime>
  <Words>2871</Words>
  <Application>Microsoft Office PowerPoint</Application>
  <PresentationFormat>On-screen Show (4:3)</PresentationFormat>
  <Paragraphs>461</Paragraphs>
  <Slides>62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Arial</vt:lpstr>
      <vt:lpstr>Arial Narrow</vt:lpstr>
      <vt:lpstr>Calibri</vt:lpstr>
      <vt:lpstr>Calibri (Body)</vt:lpstr>
      <vt:lpstr>Calibri Light</vt:lpstr>
      <vt:lpstr>Courier</vt:lpstr>
      <vt:lpstr>Gill Sans</vt:lpstr>
      <vt:lpstr>Helvetica</vt:lpstr>
      <vt:lpstr>Helvetica Light</vt:lpstr>
      <vt:lpstr>Lucida Sans</vt:lpstr>
      <vt:lpstr>Times</vt:lpstr>
      <vt:lpstr>Office Theme</vt:lpstr>
      <vt:lpstr>Question Answering Type of questions, passage retrieval, answer extraction</vt:lpstr>
      <vt:lpstr>Beyond simple search?</vt:lpstr>
      <vt:lpstr>Language based systems</vt:lpstr>
      <vt:lpstr>Paradigms</vt:lpstr>
      <vt:lpstr>Mobile QA</vt:lpstr>
      <vt:lpstr>Question Answering: IBM’s Watson</vt:lpstr>
      <vt:lpstr>Types of Questions in Modern Systems</vt:lpstr>
      <vt:lpstr>Commercial systems: mainly factoid QA</vt:lpstr>
      <vt:lpstr>Paradigms for QA</vt:lpstr>
      <vt:lpstr>IR-based Question Answering</vt:lpstr>
      <vt:lpstr>PowerPoint Presentation</vt:lpstr>
      <vt:lpstr>IR-based Factoid QA</vt:lpstr>
      <vt:lpstr>Factoid Q/A</vt:lpstr>
      <vt:lpstr>Open-domain Question Answering</vt:lpstr>
      <vt:lpstr>Knowledge-based approaches</vt:lpstr>
      <vt:lpstr>Wolfram Alpha</vt:lpstr>
      <vt:lpstr>Knowledge bases</vt:lpstr>
      <vt:lpstr>Hybrid approaches (IBM Watson)</vt:lpstr>
      <vt:lpstr>Question Answering</vt:lpstr>
      <vt:lpstr>Factoid Q/A</vt:lpstr>
      <vt:lpstr>Question Processing Things to extract from the question</vt:lpstr>
      <vt:lpstr>Question Processing</vt:lpstr>
      <vt:lpstr>Answer Type Detection: Named Entities</vt:lpstr>
      <vt:lpstr>Answer Type Taxonomy</vt:lpstr>
      <vt:lpstr>Part of Li &amp; Roth’s Answer Type Taxonomy</vt:lpstr>
      <vt:lpstr>Answer Types</vt:lpstr>
      <vt:lpstr>More Answer Types</vt:lpstr>
      <vt:lpstr>Answer Types in Jeopardy</vt:lpstr>
      <vt:lpstr>Answer Type Detection</vt:lpstr>
      <vt:lpstr>Answer Type Detection</vt:lpstr>
      <vt:lpstr>Answer Type Detection</vt:lpstr>
      <vt:lpstr>Features for Answer Type Detection</vt:lpstr>
      <vt:lpstr>Keyword Selection Algorithm</vt:lpstr>
      <vt:lpstr>Choosing keywords from the query</vt:lpstr>
      <vt:lpstr>Question Answering</vt:lpstr>
      <vt:lpstr>Passage Retrieval</vt:lpstr>
      <vt:lpstr>Features for Passage Ranking</vt:lpstr>
      <vt:lpstr>Factoid Q/A</vt:lpstr>
      <vt:lpstr>Answer Extraction</vt:lpstr>
      <vt:lpstr>Ranking Candidate Answers</vt:lpstr>
      <vt:lpstr>Ranking Candidate Answers</vt:lpstr>
      <vt:lpstr>Features for ranking candidate answers</vt:lpstr>
      <vt:lpstr>Candidate Answer scoring in IBM Watson</vt:lpstr>
      <vt:lpstr>IBM Watson Jeopardy</vt:lpstr>
      <vt:lpstr>Summary: Question-Answering</vt:lpstr>
      <vt:lpstr>Types of Questions in Modern Systems</vt:lpstr>
      <vt:lpstr>Yes / No questions</vt:lpstr>
      <vt:lpstr>List questions</vt:lpstr>
      <vt:lpstr>“Describe, what is/are” questions</vt:lpstr>
      <vt:lpstr>Comparison or Connection Questions (asking about the relation/difference between two concepts)</vt:lpstr>
      <vt:lpstr>Compositional Questions</vt:lpstr>
      <vt:lpstr>The role of knowledge bases</vt:lpstr>
      <vt:lpstr>Understanding questions</vt:lpstr>
      <vt:lpstr>Information quality</vt:lpstr>
      <vt:lpstr>3 approaches to question answering: Knowledge-based approaches (Siri)</vt:lpstr>
      <vt:lpstr>Towards intelligent agents</vt:lpstr>
      <vt:lpstr>“Things, not strings”</vt:lpstr>
      <vt:lpstr>PowerPoint Presentation</vt:lpstr>
      <vt:lpstr>Entity disambiguation and linking</vt:lpstr>
      <vt:lpstr>Mentions, Meanings, Mappings   [G. Weikum]</vt:lpstr>
      <vt:lpstr>Canonical identifiers</vt:lpstr>
      <vt:lpstr>Knowledge bases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Question Answering</dc:title>
  <dc:creator>jmag</dc:creator>
  <cp:lastModifiedBy>jm.magalhaes@FCT.UNL.PT</cp:lastModifiedBy>
  <cp:revision>1147</cp:revision>
  <cp:lastPrinted>2016-05-06T10:18:24Z</cp:lastPrinted>
  <dcterms:created xsi:type="dcterms:W3CDTF">2006-08-16T00:00:00Z</dcterms:created>
  <dcterms:modified xsi:type="dcterms:W3CDTF">2020-11-25T16:11:04Z</dcterms:modified>
</cp:coreProperties>
</file>